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71" r:id="rId3"/>
    <p:sldId id="304" r:id="rId4"/>
    <p:sldId id="296" r:id="rId5"/>
    <p:sldId id="301" r:id="rId6"/>
    <p:sldId id="275" r:id="rId7"/>
    <p:sldId id="293" r:id="rId8"/>
    <p:sldId id="302" r:id="rId9"/>
    <p:sldId id="297" r:id="rId10"/>
    <p:sldId id="298" r:id="rId11"/>
    <p:sldId id="303" r:id="rId12"/>
    <p:sldId id="300" r:id="rId13"/>
    <p:sldId id="292" r:id="rId14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4B5E"/>
    <a:srgbClr val="E7E7E7"/>
    <a:srgbClr val="BABABA"/>
    <a:srgbClr val="3C4B5D"/>
    <a:srgbClr val="527BA0"/>
    <a:srgbClr val="035CA0"/>
    <a:srgbClr val="0C66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74"/>
    <p:restoredTop sz="94795"/>
  </p:normalViewPr>
  <p:slideViewPr>
    <p:cSldViewPr snapToGrid="0" snapToObjects="1">
      <p:cViewPr varScale="1">
        <p:scale>
          <a:sx n="103" d="100"/>
          <a:sy n="103" d="100"/>
        </p:scale>
        <p:origin x="123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;n">
            <a:extLst>
              <a:ext uri="{FF2B5EF4-FFF2-40B4-BE49-F238E27FC236}">
                <a16:creationId xmlns:a16="http://schemas.microsoft.com/office/drawing/2014/main" id="{E4937D5A-863C-3546-AED4-DEF4ED2A1A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5" name="Google Shape;4;n">
            <a:extLst>
              <a:ext uri="{FF2B5EF4-FFF2-40B4-BE49-F238E27FC236}">
                <a16:creationId xmlns:a16="http://schemas.microsoft.com/office/drawing/2014/main" id="{75874A23-9B12-3147-BB02-8B51AA66455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zh-CN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Google Shape;51;g3487a9cbaa_0_58:notes">
            <a:extLst>
              <a:ext uri="{FF2B5EF4-FFF2-40B4-BE49-F238E27FC236}">
                <a16:creationId xmlns:a16="http://schemas.microsoft.com/office/drawing/2014/main" id="{A70FA10A-0C81-CA49-8194-4087FDC83DE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122" name="Google Shape;52;g3487a9cbaa_0_58:notes">
            <a:extLst>
              <a:ext uri="{FF2B5EF4-FFF2-40B4-BE49-F238E27FC236}">
                <a16:creationId xmlns:a16="http://schemas.microsoft.com/office/drawing/2014/main" id="{B1D256F6-062E-0F41-829B-51B7439035B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CN" altLang="zh-CN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215E2BD-8B75-8E42-0554-122F1184C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Google Shape;51;g3487a9cbaa_0_58:notes">
            <a:extLst>
              <a:ext uri="{FF2B5EF4-FFF2-40B4-BE49-F238E27FC236}">
                <a16:creationId xmlns:a16="http://schemas.microsoft.com/office/drawing/2014/main" id="{1C3B926F-F160-979A-E509-F10AB5A3632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122" name="Google Shape;52;g3487a9cbaa_0_58:notes">
            <a:extLst>
              <a:ext uri="{FF2B5EF4-FFF2-40B4-BE49-F238E27FC236}">
                <a16:creationId xmlns:a16="http://schemas.microsoft.com/office/drawing/2014/main" id="{AA544751-87DE-C474-A704-554D6ED87A6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CN" altLang="zh-CN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804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1F997F4-3009-28F8-B085-FA6125D9E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Google Shape;51;g3487a9cbaa_0_58:notes">
            <a:extLst>
              <a:ext uri="{FF2B5EF4-FFF2-40B4-BE49-F238E27FC236}">
                <a16:creationId xmlns:a16="http://schemas.microsoft.com/office/drawing/2014/main" id="{145033E2-EAD4-2F64-ED70-1A112F35C9F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122" name="Google Shape;52;g3487a9cbaa_0_58:notes">
            <a:extLst>
              <a:ext uri="{FF2B5EF4-FFF2-40B4-BE49-F238E27FC236}">
                <a16:creationId xmlns:a16="http://schemas.microsoft.com/office/drawing/2014/main" id="{47478800-C7E6-1AF1-A352-A3287C54ED9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CN" altLang="zh-CN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718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5406189-1664-342B-8B07-907F38A2C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Google Shape;51;g3487a9cbaa_0_58:notes">
            <a:extLst>
              <a:ext uri="{FF2B5EF4-FFF2-40B4-BE49-F238E27FC236}">
                <a16:creationId xmlns:a16="http://schemas.microsoft.com/office/drawing/2014/main" id="{C9320B8F-6699-6D22-70F9-A71518DC09B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122" name="Google Shape;52;g3487a9cbaa_0_58:notes">
            <a:extLst>
              <a:ext uri="{FF2B5EF4-FFF2-40B4-BE49-F238E27FC236}">
                <a16:creationId xmlns:a16="http://schemas.microsoft.com/office/drawing/2014/main" id="{24C7D4FD-3CC3-E681-44D5-6D87BDB4E9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CN" altLang="zh-CN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053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323FD0B-2FA6-CA93-E403-A8242EDA4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Google Shape;51;g3487a9cbaa_0_58:notes">
            <a:extLst>
              <a:ext uri="{FF2B5EF4-FFF2-40B4-BE49-F238E27FC236}">
                <a16:creationId xmlns:a16="http://schemas.microsoft.com/office/drawing/2014/main" id="{A6C494BD-58EA-FEA3-5204-F2AA8A15971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122" name="Google Shape;52;g3487a9cbaa_0_58:notes">
            <a:extLst>
              <a:ext uri="{FF2B5EF4-FFF2-40B4-BE49-F238E27FC236}">
                <a16:creationId xmlns:a16="http://schemas.microsoft.com/office/drawing/2014/main" id="{EC92167B-8335-F383-C25D-044A96928D9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CN" altLang="zh-CN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70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E755083-4618-CE38-8305-20F836195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Google Shape;51;g3487a9cbaa_0_58:notes">
            <a:extLst>
              <a:ext uri="{FF2B5EF4-FFF2-40B4-BE49-F238E27FC236}">
                <a16:creationId xmlns:a16="http://schemas.microsoft.com/office/drawing/2014/main" id="{4652BC7F-D2F0-9C36-75C9-E0CCFA63C49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122" name="Google Shape;52;g3487a9cbaa_0_58:notes">
            <a:extLst>
              <a:ext uri="{FF2B5EF4-FFF2-40B4-BE49-F238E27FC236}">
                <a16:creationId xmlns:a16="http://schemas.microsoft.com/office/drawing/2014/main" id="{772F3474-5624-937A-6C8F-E4E165CA8EA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CN" altLang="zh-CN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10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3920758-2627-2E3F-9D98-7F649ACA5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Google Shape;51;g3487a9cbaa_0_58:notes">
            <a:extLst>
              <a:ext uri="{FF2B5EF4-FFF2-40B4-BE49-F238E27FC236}">
                <a16:creationId xmlns:a16="http://schemas.microsoft.com/office/drawing/2014/main" id="{15715545-96B0-9F4B-0B11-00C1F41DABC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122" name="Google Shape;52;g3487a9cbaa_0_58:notes">
            <a:extLst>
              <a:ext uri="{FF2B5EF4-FFF2-40B4-BE49-F238E27FC236}">
                <a16:creationId xmlns:a16="http://schemas.microsoft.com/office/drawing/2014/main" id="{E5CD794D-06FA-CB48-BCB3-1F1A43A94E6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CN" altLang="zh-CN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69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CAB5038-BA59-77B1-C6C6-B2E27EA05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Google Shape;51;g3487a9cbaa_0_58:notes">
            <a:extLst>
              <a:ext uri="{FF2B5EF4-FFF2-40B4-BE49-F238E27FC236}">
                <a16:creationId xmlns:a16="http://schemas.microsoft.com/office/drawing/2014/main" id="{81CDCA24-89D4-B3E3-2D35-02223EBC1F6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122" name="Google Shape;52;g3487a9cbaa_0_58:notes">
            <a:extLst>
              <a:ext uri="{FF2B5EF4-FFF2-40B4-BE49-F238E27FC236}">
                <a16:creationId xmlns:a16="http://schemas.microsoft.com/office/drawing/2014/main" id="{9E1236F3-C8FB-20B7-30E8-78559DBF79C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CN" altLang="zh-CN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66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4EB6613-F3D6-6F3C-2715-7B09B8A82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Google Shape;51;g3487a9cbaa_0_58:notes">
            <a:extLst>
              <a:ext uri="{FF2B5EF4-FFF2-40B4-BE49-F238E27FC236}">
                <a16:creationId xmlns:a16="http://schemas.microsoft.com/office/drawing/2014/main" id="{8F1FF995-D327-757A-B7EA-36BAB996A7F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122" name="Google Shape;52;g3487a9cbaa_0_58:notes">
            <a:extLst>
              <a:ext uri="{FF2B5EF4-FFF2-40B4-BE49-F238E27FC236}">
                <a16:creationId xmlns:a16="http://schemas.microsoft.com/office/drawing/2014/main" id="{4F1151BE-EF7A-F9EC-96CB-B1ACCB09119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CN" altLang="zh-CN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103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BF3A93B-192B-C518-D650-4D031C1EC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Google Shape;51;g3487a9cbaa_0_58:notes">
            <a:extLst>
              <a:ext uri="{FF2B5EF4-FFF2-40B4-BE49-F238E27FC236}">
                <a16:creationId xmlns:a16="http://schemas.microsoft.com/office/drawing/2014/main" id="{9FC9A638-2F22-3CE0-3ADB-33EF945A781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122" name="Google Shape;52;g3487a9cbaa_0_58:notes">
            <a:extLst>
              <a:ext uri="{FF2B5EF4-FFF2-40B4-BE49-F238E27FC236}">
                <a16:creationId xmlns:a16="http://schemas.microsoft.com/office/drawing/2014/main" id="{6F3EA059-FF47-A969-9570-D60A351AF8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CN" altLang="zh-CN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1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D6441E5-FB3A-4B00-A605-21E42463A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Google Shape;51;g3487a9cbaa_0_58:notes">
            <a:extLst>
              <a:ext uri="{FF2B5EF4-FFF2-40B4-BE49-F238E27FC236}">
                <a16:creationId xmlns:a16="http://schemas.microsoft.com/office/drawing/2014/main" id="{36C51903-A143-39F4-8F4C-2DCD4578E74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122" name="Google Shape;52;g3487a9cbaa_0_58:notes">
            <a:extLst>
              <a:ext uri="{FF2B5EF4-FFF2-40B4-BE49-F238E27FC236}">
                <a16:creationId xmlns:a16="http://schemas.microsoft.com/office/drawing/2014/main" id="{6047791E-9E5C-EE2A-A92B-8E0430C236C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CN" altLang="zh-CN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696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39D8660-0811-BA1E-DD84-005C41DAA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Google Shape;51;g3487a9cbaa_0_58:notes">
            <a:extLst>
              <a:ext uri="{FF2B5EF4-FFF2-40B4-BE49-F238E27FC236}">
                <a16:creationId xmlns:a16="http://schemas.microsoft.com/office/drawing/2014/main" id="{48BE4699-81F8-4FDB-90C2-629D7C80758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122" name="Google Shape;52;g3487a9cbaa_0_58:notes">
            <a:extLst>
              <a:ext uri="{FF2B5EF4-FFF2-40B4-BE49-F238E27FC236}">
                <a16:creationId xmlns:a16="http://schemas.microsoft.com/office/drawing/2014/main" id="{FE9A3C4C-B44C-B6A7-51AB-F04C3BE91CA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zh-CN" altLang="zh-CN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61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" name="Google Shape;8;p1">
            <a:extLst>
              <a:ext uri="{FF2B5EF4-FFF2-40B4-BE49-F238E27FC236}">
                <a16:creationId xmlns:a16="http://schemas.microsoft.com/office/drawing/2014/main" id="{0A798562-B5A3-A641-8B31-13CFC3014B19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25A465-24E4-AE4C-97CF-E7F626F87CAF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55429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" name="Google Shape;8;p1">
            <a:extLst>
              <a:ext uri="{FF2B5EF4-FFF2-40B4-BE49-F238E27FC236}">
                <a16:creationId xmlns:a16="http://schemas.microsoft.com/office/drawing/2014/main" id="{D004F3A7-17E3-F543-83CB-0C0B7E219108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4EC9D4-1CAD-3142-AC37-484AD9240A6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78082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" name="Google Shape;8;p1">
            <a:extLst>
              <a:ext uri="{FF2B5EF4-FFF2-40B4-BE49-F238E27FC236}">
                <a16:creationId xmlns:a16="http://schemas.microsoft.com/office/drawing/2014/main" id="{4074A35F-444E-6442-8E63-68FE58BBA84F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4D76D-A02D-5E45-ACC4-2BAFCF8F150C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496091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" name="Google Shape;8;p1">
            <a:extLst>
              <a:ext uri="{FF2B5EF4-FFF2-40B4-BE49-F238E27FC236}">
                <a16:creationId xmlns:a16="http://schemas.microsoft.com/office/drawing/2014/main" id="{7929841C-DEF2-9444-B76D-EB93630EE6C3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99D892-F29E-4346-B404-558A74173A5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2926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6;p9">
            <a:extLst>
              <a:ext uri="{FF2B5EF4-FFF2-40B4-BE49-F238E27FC236}">
                <a16:creationId xmlns:a16="http://schemas.microsoft.com/office/drawing/2014/main" id="{7C09A2EA-9D92-3142-889F-85743DBF4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zh-CN" altLang="zh-CN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40;p9">
            <a:extLst>
              <a:ext uri="{FF2B5EF4-FFF2-40B4-BE49-F238E27FC236}">
                <a16:creationId xmlns:a16="http://schemas.microsoft.com/office/drawing/2014/main" id="{843BC016-E93B-AC48-A09C-B15803AC999A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4336D9D-55F5-1A43-8DC6-F3AEA790ED6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9894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" name="Google Shape;8;p1">
            <a:extLst>
              <a:ext uri="{FF2B5EF4-FFF2-40B4-BE49-F238E27FC236}">
                <a16:creationId xmlns:a16="http://schemas.microsoft.com/office/drawing/2014/main" id="{83076034-C7B2-9240-97BB-EC708994C3C9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9F56F9-12E7-7142-8C42-7CCB8F9509CC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73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zh-CN" altLang="en-US"/>
              <a:t>单击此处编辑母版标题样式</a:t>
            </a: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8;p1">
            <a:extLst>
              <a:ext uri="{FF2B5EF4-FFF2-40B4-BE49-F238E27FC236}">
                <a16:creationId xmlns:a16="http://schemas.microsoft.com/office/drawing/2014/main" id="{684D1D2E-F5AF-5847-86F0-CFBEDF823808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7E9DA6-77E5-3F41-B560-C976863F883F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6373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E3DAF8BE-3D51-D444-9CAF-35D53C95DD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90875" y="4623268"/>
            <a:ext cx="695726" cy="41929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01AF93F-7507-4C4C-B9F2-1EE5F11D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97"/>
            <a:ext cx="9144000" cy="514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46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F39691D2-094E-2D46-944C-77F6EFBAC74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11150" y="444500"/>
            <a:ext cx="8521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zh-CN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97678EEF-EEA2-D647-AC7B-F5EF3B43593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11150" y="1152525"/>
            <a:ext cx="85217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zh-CN">
              <a:sym typeface="Arial" panose="020B0604020202020204" pitchFamily="34" charset="0"/>
            </a:endParaRPr>
          </a:p>
        </p:txBody>
      </p:sp>
      <p:sp>
        <p:nvSpPr>
          <p:cNvPr id="1028" name="Google Shape;8;p1">
            <a:extLst>
              <a:ext uri="{FF2B5EF4-FFF2-40B4-BE49-F238E27FC236}">
                <a16:creationId xmlns:a16="http://schemas.microsoft.com/office/drawing/2014/main" id="{458A0FC0-E9E9-C243-BE6E-28F9A27DF9E9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000">
                <a:solidFill>
                  <a:srgbClr val="595959"/>
                </a:solidFill>
              </a:defRPr>
            </a:lvl1pPr>
          </a:lstStyle>
          <a:p>
            <a:fld id="{F9C35F28-98CA-5F43-99DF-3A902D367AB6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6" r:id="rId3"/>
    <p:sldLayoutId id="2147483667" r:id="rId4"/>
    <p:sldLayoutId id="2147483671" r:id="rId5"/>
    <p:sldLayoutId id="2147483668" r:id="rId6"/>
    <p:sldLayoutId id="2147483669" r:id="rId7"/>
    <p:sldLayoutId id="214748367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6.jpeg"/><Relationship Id="rId7" Type="http://schemas.openxmlformats.org/officeDocument/2006/relationships/hyperlink" Target="mailto:sales@terranova-instruments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erranova-instruments.com/" TargetMode="External"/><Relationship Id="rId5" Type="http://schemas.openxmlformats.org/officeDocument/2006/relationships/hyperlink" Target="mailto:sales@terranova-instruments.kz" TargetMode="External"/><Relationship Id="rId4" Type="http://schemas.openxmlformats.org/officeDocument/2006/relationships/hyperlink" Target="http://www.terranova-instruments.kz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DA1E8-F9DB-7E23-0851-8B0ED7E95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68"/>
            <a:ext cx="9152133" cy="51389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47ED43-B536-6DB9-4390-DBF7AB842528}"/>
              </a:ext>
            </a:extLst>
          </p:cNvPr>
          <p:cNvSpPr txBox="1"/>
          <p:nvPr/>
        </p:nvSpPr>
        <p:spPr>
          <a:xfrm>
            <a:off x="2176737" y="4049487"/>
            <a:ext cx="47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Z" sz="1600" dirty="0">
                <a:solidFill>
                  <a:schemeClr val="bg1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TERRANOVA KAZAKHSTAN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effectLst/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Supplier of Instrumentation and Engineering Solutions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5B019-88FA-FD9D-2C6A-7EDCDF5D4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C28BFAE-AAAF-1B20-DE6A-5CD7B613D846}"/>
              </a:ext>
            </a:extLst>
          </p:cNvPr>
          <p:cNvCxnSpPr>
            <a:cxnSpLocks/>
          </p:cNvCxnSpPr>
          <p:nvPr/>
        </p:nvCxnSpPr>
        <p:spPr>
          <a:xfrm>
            <a:off x="399874" y="852736"/>
            <a:ext cx="8341894" cy="0"/>
          </a:xfrm>
          <a:prstGeom prst="line">
            <a:avLst/>
          </a:prstGeom>
          <a:ln w="28575">
            <a:solidFill>
              <a:srgbClr val="0C66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2B74FCC-35D7-2DEE-0A2D-CAD8FD6080A0}"/>
              </a:ext>
            </a:extLst>
          </p:cNvPr>
          <p:cNvSpPr txBox="1"/>
          <p:nvPr/>
        </p:nvSpPr>
        <p:spPr>
          <a:xfrm>
            <a:off x="5186186" y="959255"/>
            <a:ext cx="3555582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b="1" dirty="0">
                <a:solidFill>
                  <a:srgbClr val="3C4B5E"/>
                </a:solidFill>
                <a:latin typeface="Montserrat" pitchFamily="2" charset="77"/>
              </a:rPr>
              <a:t>FLOW ELEMENTS</a:t>
            </a:r>
            <a:r>
              <a:rPr lang="ru-RU" b="1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Venturi Tubes  and Cone 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Multiport Averaging Pitot Tubes (</a:t>
            </a:r>
            <a:r>
              <a:rPr lang="en-US" sz="1100" i="0" u="none" strike="noStrike" dirty="0" err="1">
                <a:solidFill>
                  <a:srgbClr val="3C4B5E"/>
                </a:solidFill>
                <a:effectLst/>
                <a:latin typeface="Montserrat" pitchFamily="2" charset="77"/>
              </a:rPr>
              <a:t>Mapflow</a:t>
            </a:r>
            <a:r>
              <a:rPr lang="en-US" sz="110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Wedge Meters (ideal for slurry/dirty flow)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Flow Nozzles (ISA, ASME, Venturi type)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Flow Conditioners (Zanker, Tube Bundle, Gallagher,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Orifice Plates &amp; Assemblies (Square edge, Quadrant, Segmental,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Meter Run Assemblies (high-accuracy for small diameters)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Single &amp; Multistage Pressure Reduction</a:t>
            </a:r>
            <a:endParaRPr lang="ru-RU" sz="1100" i="0" u="none" strike="noStrike" dirty="0">
              <a:solidFill>
                <a:srgbClr val="3C4B5E"/>
              </a:solidFill>
              <a:effectLst/>
              <a:latin typeface="Montserrat" pitchFamily="2" charset="77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TEMPERATURE MEASUREMENT</a:t>
            </a:r>
            <a:r>
              <a:rPr lang="ru-RU" b="1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Thermocouples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RTDs — IEC 60751 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Thermowells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Skin-Type Thermocouples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Multipoint Thermocouple Assemblies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8C8C92-B7C9-60E8-4A26-501B7A281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02" y="3966060"/>
            <a:ext cx="1939132" cy="617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D8A3B6-45CB-EC89-47EB-2D991D7A48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02" y="2741023"/>
            <a:ext cx="1939132" cy="1029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50782F-74A4-0A41-F8C2-3E0CA17293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16" y="1022013"/>
            <a:ext cx="2741838" cy="15497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5034E9-A67B-722A-3413-9075CFD942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134" y="2660622"/>
            <a:ext cx="2741839" cy="15336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79F5A0-41BB-0A0D-75EF-9C2851A5CDD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045" y="42701"/>
            <a:ext cx="1420312" cy="754378"/>
          </a:xfrm>
          <a:prstGeom prst="rect">
            <a:avLst/>
          </a:prstGeom>
        </p:spPr>
      </p:pic>
      <p:pic>
        <p:nvPicPr>
          <p:cNvPr id="4" name="Picture 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EF55BA00-6013-3DBF-2841-FFD621353B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874" y="311760"/>
            <a:ext cx="1956629" cy="3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32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93F22-96D9-E654-B20B-7AD1ECB1A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E786D8E-026C-16DA-F53B-A8B2E853FEC3}"/>
              </a:ext>
            </a:extLst>
          </p:cNvPr>
          <p:cNvCxnSpPr>
            <a:cxnSpLocks/>
          </p:cNvCxnSpPr>
          <p:nvPr/>
        </p:nvCxnSpPr>
        <p:spPr>
          <a:xfrm>
            <a:off x="399874" y="852736"/>
            <a:ext cx="8341894" cy="0"/>
          </a:xfrm>
          <a:prstGeom prst="line">
            <a:avLst/>
          </a:prstGeom>
          <a:ln w="28575">
            <a:solidFill>
              <a:srgbClr val="0C66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1A39183-9670-5B0A-E4E2-C4FFFC1C9F00}"/>
              </a:ext>
            </a:extLst>
          </p:cNvPr>
          <p:cNvSpPr txBox="1"/>
          <p:nvPr/>
        </p:nvSpPr>
        <p:spPr>
          <a:xfrm>
            <a:off x="371614" y="959255"/>
            <a:ext cx="5521185" cy="381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b="1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ENGINEERING</a:t>
            </a:r>
          </a:p>
          <a:p>
            <a:pPr algn="l">
              <a:buNone/>
            </a:pPr>
            <a:endParaRPr lang="en-US" u="none" strike="noStrike" dirty="0">
              <a:solidFill>
                <a:srgbClr val="3C4B5E"/>
              </a:solidFill>
              <a:effectLst/>
              <a:latin typeface="Montserrat" pitchFamily="2" charset="77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300" dirty="0">
                <a:solidFill>
                  <a:srgbClr val="3C4B5E"/>
                </a:solidFill>
                <a:effectLst/>
                <a:latin typeface="Montserrat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TERRANOVA Kazakhstan offers a wide range of </a:t>
            </a:r>
            <a:r>
              <a:rPr lang="en-US" sz="1300" b="1" dirty="0">
                <a:solidFill>
                  <a:srgbClr val="3C4B5E"/>
                </a:solidFill>
                <a:effectLst/>
                <a:latin typeface="Montserrat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engineering solutions</a:t>
            </a:r>
            <a:r>
              <a:rPr lang="en-US" sz="1300" dirty="0">
                <a:solidFill>
                  <a:srgbClr val="3C4B5E"/>
                </a:solidFill>
                <a:effectLst/>
                <a:latin typeface="Montserrat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 in field instrumentation and automation. Our team are experienced </a:t>
            </a:r>
            <a:r>
              <a:rPr lang="en-US" sz="1300" dirty="0">
                <a:solidFill>
                  <a:srgbClr val="3C4B5E"/>
                </a:solidFill>
                <a:latin typeface="Montserrat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E</a:t>
            </a:r>
            <a:r>
              <a:rPr lang="en-US" sz="1300" dirty="0">
                <a:solidFill>
                  <a:srgbClr val="3C4B5E"/>
                </a:solidFill>
                <a:effectLst/>
                <a:latin typeface="Montserrat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ngineers with years of design and practical experience in international oil &amp; gas projects.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300" dirty="0">
                <a:solidFill>
                  <a:srgbClr val="3C4B5E"/>
                </a:solidFill>
                <a:effectLst/>
                <a:latin typeface="Montserrat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 provide: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1300" dirty="0">
                <a:solidFill>
                  <a:srgbClr val="3C4B5E"/>
                </a:solidFill>
                <a:effectLst/>
                <a:latin typeface="Montserrat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Selection and design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1300" dirty="0">
                <a:solidFill>
                  <a:srgbClr val="3C4B5E"/>
                </a:solidFill>
                <a:effectLst/>
                <a:latin typeface="Montserrat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Design deliverables documentation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1300" dirty="0">
                <a:solidFill>
                  <a:srgbClr val="3C4B5E"/>
                </a:solidFill>
                <a:effectLst/>
                <a:latin typeface="Montserrat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Supply, installation and commissioning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1300" dirty="0">
                <a:solidFill>
                  <a:srgbClr val="3C4B5E"/>
                </a:solidFill>
                <a:effectLst/>
                <a:latin typeface="Montserrat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Support and training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br>
              <a:rPr lang="en-US" sz="1300" dirty="0">
                <a:solidFill>
                  <a:srgbClr val="3C4B5E"/>
                </a:solidFill>
                <a:effectLst/>
                <a:latin typeface="Montserrat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300" b="1" dirty="0">
                <a:solidFill>
                  <a:srgbClr val="3C4B5E"/>
                </a:solidFill>
                <a:effectLst/>
                <a:latin typeface="Montserrat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TERRANOVA Kazakhstan </a:t>
            </a:r>
            <a:r>
              <a:rPr lang="en-US" sz="1300" dirty="0">
                <a:solidFill>
                  <a:srgbClr val="3C4B5E"/>
                </a:solidFill>
                <a:effectLst/>
                <a:latin typeface="Montserrat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successfully cooperates with leading international engineering companies and is ready to be a reliable partner in your projects.</a:t>
            </a:r>
            <a:endParaRPr lang="en-KZ" sz="1300" dirty="0">
              <a:solidFill>
                <a:srgbClr val="3C4B5E"/>
              </a:solidFill>
              <a:effectLst/>
              <a:latin typeface="Montserrat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0" name="Picture 39">
            <a:extLst>
              <a:ext uri="{FF2B5EF4-FFF2-40B4-BE49-F238E27FC236}">
                <a16:creationId xmlns:a16="http://schemas.microsoft.com/office/drawing/2014/main" id="{2D9BECFB-DF7F-24B8-E69A-76B22C4CD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02"/>
          <a:stretch/>
        </p:blipFill>
        <p:spPr bwMode="auto">
          <a:xfrm>
            <a:off x="5979317" y="1436619"/>
            <a:ext cx="2509832" cy="279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AB588E3B-2158-9F2F-9AD2-096B9A3F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74" y="311760"/>
            <a:ext cx="1956629" cy="3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87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61791-6B65-3630-ECE0-33F296CCE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924FAF6-17F2-1A20-D9C5-81B11E0E9970}"/>
              </a:ext>
            </a:extLst>
          </p:cNvPr>
          <p:cNvCxnSpPr>
            <a:cxnSpLocks/>
          </p:cNvCxnSpPr>
          <p:nvPr/>
        </p:nvCxnSpPr>
        <p:spPr>
          <a:xfrm>
            <a:off x="399874" y="852736"/>
            <a:ext cx="8341894" cy="0"/>
          </a:xfrm>
          <a:prstGeom prst="line">
            <a:avLst/>
          </a:prstGeom>
          <a:ln w="28575">
            <a:solidFill>
              <a:srgbClr val="0C66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F27BF33-77BC-E470-A4E9-C8AD07DE3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31" y="1531299"/>
            <a:ext cx="7341779" cy="23454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A8F710-EA1E-10D9-C6AA-E3DAF24ABD3B}"/>
              </a:ext>
            </a:extLst>
          </p:cNvPr>
          <p:cNvSpPr txBox="1"/>
          <p:nvPr/>
        </p:nvSpPr>
        <p:spPr>
          <a:xfrm>
            <a:off x="399874" y="1055448"/>
            <a:ext cx="2320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rgbClr val="3C4B5E"/>
                </a:solidFill>
                <a:latin typeface="Montserrat" pitchFamily="2" charset="77"/>
              </a:rPr>
              <a:t>OUR CLIENTS</a:t>
            </a:r>
            <a:endParaRPr lang="ru-RU" sz="1800" b="1" dirty="0">
              <a:solidFill>
                <a:srgbClr val="3C4B5E"/>
              </a:solidFill>
              <a:latin typeface="Montserrat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11A12D-8390-638D-EAFD-BE0511EE74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276" y="3947992"/>
            <a:ext cx="2492797" cy="565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307433-008F-E345-F0BE-27796767A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497" y="3965821"/>
            <a:ext cx="1689758" cy="529509"/>
          </a:xfrm>
          <a:prstGeom prst="rect">
            <a:avLst/>
          </a:prstGeom>
        </p:spPr>
      </p:pic>
      <p:pic>
        <p:nvPicPr>
          <p:cNvPr id="6" name="Picture 5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0D09DF64-61A8-0E6F-996A-F08099B36F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874" y="311760"/>
            <a:ext cx="1956629" cy="3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81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FD3D8-BE61-6AE8-F32B-5B98E0519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BD8ECFD-B3C4-6FA8-9044-A540D3F49310}"/>
              </a:ext>
            </a:extLst>
          </p:cNvPr>
          <p:cNvCxnSpPr>
            <a:cxnSpLocks/>
          </p:cNvCxnSpPr>
          <p:nvPr/>
        </p:nvCxnSpPr>
        <p:spPr>
          <a:xfrm>
            <a:off x="399874" y="852736"/>
            <a:ext cx="8341894" cy="0"/>
          </a:xfrm>
          <a:prstGeom prst="line">
            <a:avLst/>
          </a:prstGeom>
          <a:ln w="28575">
            <a:solidFill>
              <a:srgbClr val="0C66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A map of the world with blue points&#10;&#10;AI-generated content may be incorrect.">
            <a:extLst>
              <a:ext uri="{FF2B5EF4-FFF2-40B4-BE49-F238E27FC236}">
                <a16:creationId xmlns:a16="http://schemas.microsoft.com/office/drawing/2014/main" id="{C0D41C4A-5875-287D-6EB7-F6029D3CC6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09" y="1354373"/>
            <a:ext cx="5202081" cy="3042907"/>
          </a:xfrm>
          <a:prstGeom prst="rect">
            <a:avLst/>
          </a:prstGeom>
        </p:spPr>
      </p:pic>
      <p:sp>
        <p:nvSpPr>
          <p:cNvPr id="8" name="5-Point Star 7">
            <a:extLst>
              <a:ext uri="{FF2B5EF4-FFF2-40B4-BE49-F238E27FC236}">
                <a16:creationId xmlns:a16="http://schemas.microsoft.com/office/drawing/2014/main" id="{3B2CA41A-C6CA-B0B2-04D9-DDA48F9F0005}"/>
              </a:ext>
            </a:extLst>
          </p:cNvPr>
          <p:cNvSpPr/>
          <p:nvPr/>
        </p:nvSpPr>
        <p:spPr>
          <a:xfrm>
            <a:off x="3334526" y="2644775"/>
            <a:ext cx="146050" cy="14605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Z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994C8A3F-5227-3678-B148-808A2629FB42}"/>
              </a:ext>
            </a:extLst>
          </p:cNvPr>
          <p:cNvSpPr/>
          <p:nvPr/>
        </p:nvSpPr>
        <p:spPr>
          <a:xfrm>
            <a:off x="2751124" y="2498725"/>
            <a:ext cx="146050" cy="14605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522431-1B7C-A0D4-01C8-347F1360A023}"/>
              </a:ext>
            </a:extLst>
          </p:cNvPr>
          <p:cNvSpPr txBox="1"/>
          <p:nvPr/>
        </p:nvSpPr>
        <p:spPr>
          <a:xfrm>
            <a:off x="5906473" y="2480646"/>
            <a:ext cx="2897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b="1" dirty="0">
                <a:solidFill>
                  <a:srgbClr val="3C4B5E"/>
                </a:solidFill>
                <a:latin typeface="Montserrat" pitchFamily="2" charset="77"/>
              </a:rPr>
              <a:t>TERRANOVA Kazakhstan:</a:t>
            </a:r>
          </a:p>
          <a:p>
            <a:pPr>
              <a:buNone/>
            </a:pPr>
            <a:r>
              <a:rPr lang="en-US" sz="1200" dirty="0">
                <a:solidFill>
                  <a:srgbClr val="3C4B5E"/>
                </a:solidFill>
                <a:latin typeface="Montserrat" pitchFamily="2" charset="77"/>
              </a:rPr>
              <a:t>Office</a:t>
            </a:r>
            <a:r>
              <a:rPr lang="ru-RU" sz="1200" dirty="0">
                <a:solidFill>
                  <a:srgbClr val="3C4B5E"/>
                </a:solidFill>
                <a:latin typeface="Montserrat" pitchFamily="2" charset="77"/>
              </a:rPr>
              <a:t>:</a:t>
            </a:r>
          </a:p>
          <a:p>
            <a:pPr>
              <a:buNone/>
            </a:pPr>
            <a:r>
              <a:rPr lang="en-US" sz="1200" dirty="0">
                <a:solidFill>
                  <a:srgbClr val="3C4B5E"/>
                </a:solidFill>
                <a:latin typeface="Montserrat" pitchFamily="2" charset="77"/>
              </a:rPr>
              <a:t>68</a:t>
            </a:r>
            <a:r>
              <a:rPr lang="ru-RU" sz="1200" dirty="0">
                <a:solidFill>
                  <a:srgbClr val="3C4B5E"/>
                </a:solidFill>
                <a:latin typeface="Montserrat" pitchFamily="2" charset="77"/>
              </a:rPr>
              <a:t>, </a:t>
            </a:r>
            <a:r>
              <a:rPr lang="en-US" sz="1200" dirty="0">
                <a:solidFill>
                  <a:srgbClr val="3C4B5E"/>
                </a:solidFill>
                <a:latin typeface="Montserrat" pitchFamily="2" charset="77"/>
              </a:rPr>
              <a:t>Abay av.</a:t>
            </a:r>
            <a:r>
              <a:rPr lang="ru-RU" sz="1200" dirty="0">
                <a:solidFill>
                  <a:srgbClr val="3C4B5E"/>
                </a:solidFill>
                <a:latin typeface="Montserrat" pitchFamily="2" charset="77"/>
              </a:rPr>
              <a:t>, </a:t>
            </a:r>
            <a:r>
              <a:rPr lang="en-US" sz="1200" dirty="0">
                <a:solidFill>
                  <a:srgbClr val="3C4B5E"/>
                </a:solidFill>
                <a:latin typeface="Montserrat" pitchFamily="2" charset="77"/>
              </a:rPr>
              <a:t>Almaty</a:t>
            </a:r>
            <a:r>
              <a:rPr lang="ru-RU" sz="1200" dirty="0">
                <a:solidFill>
                  <a:srgbClr val="3C4B5E"/>
                </a:solidFill>
                <a:latin typeface="Montserrat" pitchFamily="2" charset="77"/>
              </a:rPr>
              <a:t>, 050000</a:t>
            </a:r>
          </a:p>
          <a:p>
            <a:pPr>
              <a:buNone/>
            </a:pPr>
            <a:r>
              <a:rPr lang="en-US" sz="1200" dirty="0">
                <a:solidFill>
                  <a:srgbClr val="3C4B5E"/>
                </a:solidFill>
                <a:latin typeface="Montserrat" pitchFamily="2" charset="77"/>
              </a:rPr>
              <a:t>Tel</a:t>
            </a:r>
            <a:r>
              <a:rPr lang="ru-RU" sz="1200" dirty="0">
                <a:solidFill>
                  <a:srgbClr val="3C4B5E"/>
                </a:solidFill>
                <a:latin typeface="Montserrat" pitchFamily="2" charset="77"/>
              </a:rPr>
              <a:t>: +7</a:t>
            </a:r>
            <a:r>
              <a:rPr lang="en-US" sz="1200" dirty="0">
                <a:solidFill>
                  <a:srgbClr val="3C4B5E"/>
                </a:solidFill>
                <a:latin typeface="Montserrat" pitchFamily="2" charset="77"/>
              </a:rPr>
              <a:t> </a:t>
            </a:r>
            <a:r>
              <a:rPr lang="ru-RU" sz="1200" dirty="0">
                <a:solidFill>
                  <a:srgbClr val="3C4B5E"/>
                </a:solidFill>
                <a:latin typeface="Montserrat" pitchFamily="2" charset="77"/>
              </a:rPr>
              <a:t>705</a:t>
            </a:r>
            <a:r>
              <a:rPr lang="en-US" sz="1200" dirty="0">
                <a:solidFill>
                  <a:srgbClr val="3C4B5E"/>
                </a:solidFill>
                <a:latin typeface="Montserrat" pitchFamily="2" charset="77"/>
              </a:rPr>
              <a:t> </a:t>
            </a:r>
            <a:r>
              <a:rPr lang="ru-RU" sz="1200" dirty="0">
                <a:solidFill>
                  <a:srgbClr val="3C4B5E"/>
                </a:solidFill>
                <a:latin typeface="Montserrat" pitchFamily="2" charset="77"/>
              </a:rPr>
              <a:t>211</a:t>
            </a:r>
            <a:r>
              <a:rPr lang="en-US" sz="1200" dirty="0">
                <a:solidFill>
                  <a:srgbClr val="3C4B5E"/>
                </a:solidFill>
                <a:latin typeface="Montserrat" pitchFamily="2" charset="77"/>
              </a:rPr>
              <a:t> </a:t>
            </a:r>
            <a:r>
              <a:rPr lang="ru-RU" sz="1200" dirty="0">
                <a:solidFill>
                  <a:srgbClr val="3C4B5E"/>
                </a:solidFill>
                <a:latin typeface="Montserrat" pitchFamily="2" charset="77"/>
              </a:rPr>
              <a:t>43</a:t>
            </a:r>
            <a:r>
              <a:rPr lang="en-US" sz="1200" dirty="0">
                <a:solidFill>
                  <a:srgbClr val="3C4B5E"/>
                </a:solidFill>
                <a:latin typeface="Montserrat" pitchFamily="2" charset="77"/>
              </a:rPr>
              <a:t> </a:t>
            </a:r>
            <a:r>
              <a:rPr lang="ru-RU" sz="1200" dirty="0">
                <a:solidFill>
                  <a:srgbClr val="3C4B5E"/>
                </a:solidFill>
                <a:latin typeface="Montserrat" pitchFamily="2" charset="77"/>
              </a:rPr>
              <a:t>43</a:t>
            </a:r>
            <a:r>
              <a:rPr lang="en-US" sz="1200">
                <a:solidFill>
                  <a:srgbClr val="3C4B5E"/>
                </a:solidFill>
                <a:latin typeface="Montserrat" pitchFamily="2" charset="77"/>
              </a:rPr>
              <a:t> (BDM)</a:t>
            </a:r>
            <a:endParaRPr lang="en-US" sz="1200" dirty="0">
              <a:solidFill>
                <a:srgbClr val="3C4B5E"/>
              </a:solidFill>
              <a:latin typeface="Montserrat" pitchFamily="2" charset="77"/>
            </a:endParaRPr>
          </a:p>
          <a:p>
            <a:pPr>
              <a:buNone/>
            </a:pPr>
            <a:endParaRPr lang="ru-RU" sz="1200" dirty="0">
              <a:solidFill>
                <a:srgbClr val="3C4B5E"/>
              </a:solidFill>
              <a:latin typeface="Montserrat" pitchFamily="2" charset="77"/>
            </a:endParaRPr>
          </a:p>
          <a:p>
            <a:pPr>
              <a:buNone/>
            </a:pPr>
            <a:r>
              <a:rPr lang="en-US" sz="1200" dirty="0">
                <a:solidFill>
                  <a:srgbClr val="3C4B5E"/>
                </a:solidFill>
                <a:latin typeface="Montserrat" pitchFamily="2" charset="77"/>
              </a:rPr>
              <a:t>Service Center</a:t>
            </a:r>
            <a:r>
              <a:rPr lang="ru-RU" sz="1200" dirty="0">
                <a:solidFill>
                  <a:srgbClr val="3C4B5E"/>
                </a:solidFill>
                <a:latin typeface="Montserrat" pitchFamily="2" charset="77"/>
              </a:rPr>
              <a:t>:</a:t>
            </a:r>
          </a:p>
          <a:p>
            <a:pPr>
              <a:buNone/>
            </a:pPr>
            <a:r>
              <a:rPr lang="en-US" sz="1200" dirty="0">
                <a:solidFill>
                  <a:srgbClr val="3C4B5E"/>
                </a:solidFill>
                <a:latin typeface="Montserrat" pitchFamily="2" charset="77"/>
              </a:rPr>
              <a:t>84/2, B. </a:t>
            </a:r>
            <a:r>
              <a:rPr lang="en-US" sz="1200" dirty="0" err="1">
                <a:solidFill>
                  <a:srgbClr val="3C4B5E"/>
                </a:solidFill>
                <a:latin typeface="Montserrat" pitchFamily="2" charset="77"/>
              </a:rPr>
              <a:t>Zharbosynova</a:t>
            </a:r>
            <a:r>
              <a:rPr lang="en-US" sz="1200" dirty="0">
                <a:solidFill>
                  <a:srgbClr val="3C4B5E"/>
                </a:solidFill>
                <a:latin typeface="Montserrat" pitchFamily="2" charset="77"/>
              </a:rPr>
              <a:t> </a:t>
            </a:r>
            <a:r>
              <a:rPr lang="en-US" sz="1200" dirty="0" err="1">
                <a:solidFill>
                  <a:srgbClr val="3C4B5E"/>
                </a:solidFill>
                <a:latin typeface="Montserrat" pitchFamily="2" charset="77"/>
              </a:rPr>
              <a:t>st.</a:t>
            </a:r>
            <a:r>
              <a:rPr lang="ru-RU" sz="1200" dirty="0">
                <a:solidFill>
                  <a:srgbClr val="3C4B5E"/>
                </a:solidFill>
                <a:latin typeface="Montserrat" pitchFamily="2" charset="77"/>
              </a:rPr>
              <a:t>, </a:t>
            </a:r>
            <a:r>
              <a:rPr lang="en-US" sz="1200" dirty="0">
                <a:solidFill>
                  <a:srgbClr val="3C4B5E"/>
                </a:solidFill>
                <a:latin typeface="Montserrat" pitchFamily="2" charset="77"/>
              </a:rPr>
              <a:t>Atyrau</a:t>
            </a:r>
            <a:r>
              <a:rPr lang="ru-RU" sz="1200" dirty="0">
                <a:solidFill>
                  <a:srgbClr val="3C4B5E"/>
                </a:solidFill>
                <a:latin typeface="Montserrat" pitchFamily="2" charset="77"/>
              </a:rPr>
              <a:t>, 060000</a:t>
            </a:r>
          </a:p>
          <a:p>
            <a:pPr>
              <a:buNone/>
            </a:pPr>
            <a:r>
              <a:rPr lang="en-US" sz="1200" dirty="0">
                <a:solidFill>
                  <a:srgbClr val="3C4B5E"/>
                </a:solidFill>
                <a:latin typeface="Montserrat" pitchFamily="2" charset="77"/>
                <a:hlinkClick r:id="rId4"/>
              </a:rPr>
              <a:t>www.terranova-instruments.kz</a:t>
            </a:r>
            <a:endParaRPr lang="en-US" sz="1200" dirty="0">
              <a:solidFill>
                <a:srgbClr val="3C4B5E"/>
              </a:solidFill>
              <a:latin typeface="Montserrat" pitchFamily="2" charset="77"/>
            </a:endParaRPr>
          </a:p>
          <a:p>
            <a:pPr>
              <a:buNone/>
            </a:pPr>
            <a:r>
              <a:rPr lang="en-US" sz="1200" dirty="0">
                <a:solidFill>
                  <a:srgbClr val="3C4B5E"/>
                </a:solidFill>
                <a:latin typeface="Montserrat" pitchFamily="2" charset="77"/>
                <a:hlinkClick r:id="rId5"/>
              </a:rPr>
              <a:t>sales@terranova-instruments.kz</a:t>
            </a:r>
            <a:endParaRPr lang="ru-RU" sz="1200" dirty="0">
              <a:solidFill>
                <a:srgbClr val="3C4B5E"/>
              </a:solidFill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34D48D-5910-221D-D0B8-9F850B645388}"/>
              </a:ext>
            </a:extLst>
          </p:cNvPr>
          <p:cNvSpPr txBox="1"/>
          <p:nvPr/>
        </p:nvSpPr>
        <p:spPr>
          <a:xfrm>
            <a:off x="5906473" y="1134021"/>
            <a:ext cx="2865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200" b="1" dirty="0" err="1">
                <a:solidFill>
                  <a:srgbClr val="3C4B5E"/>
                </a:solidFill>
                <a:latin typeface="Montserrat" pitchFamily="2" charset="77"/>
              </a:rPr>
              <a:t>HeadQuarter</a:t>
            </a:r>
            <a:r>
              <a:rPr lang="ru-RU" sz="1200" b="1" dirty="0">
                <a:solidFill>
                  <a:srgbClr val="3C4B5E"/>
                </a:solidFill>
                <a:latin typeface="Montserrat" pitchFamily="2" charset="77"/>
              </a:rPr>
              <a:t>:</a:t>
            </a:r>
            <a:endParaRPr lang="en-US" sz="1200" b="1" dirty="0">
              <a:solidFill>
                <a:srgbClr val="3C4B5E"/>
              </a:solidFill>
              <a:latin typeface="Montserrat" pitchFamily="2" charset="77"/>
            </a:endParaRPr>
          </a:p>
          <a:p>
            <a:pPr algn="l">
              <a:buNone/>
            </a:pPr>
            <a:r>
              <a:rPr lang="en-US" sz="1200" dirty="0">
                <a:solidFill>
                  <a:srgbClr val="3C4B5E"/>
                </a:solidFill>
                <a:latin typeface="Montserrat" pitchFamily="2" charset="77"/>
              </a:rPr>
              <a:t>Via Rosso Medardo 16, 20159 Milano, Italy</a:t>
            </a:r>
          </a:p>
          <a:p>
            <a:pPr algn="l">
              <a:buNone/>
            </a:pPr>
            <a:r>
              <a:rPr lang="en-US" sz="1200" dirty="0">
                <a:solidFill>
                  <a:srgbClr val="3C4B5E"/>
                </a:solidFill>
                <a:latin typeface="Montserrat" pitchFamily="2" charset="77"/>
              </a:rPr>
              <a:t>Tel: +39 0377 911066</a:t>
            </a:r>
          </a:p>
          <a:p>
            <a:pPr algn="l">
              <a:buNone/>
            </a:pPr>
            <a:r>
              <a:rPr lang="en-US" sz="1200" dirty="0">
                <a:solidFill>
                  <a:srgbClr val="3C4B5E"/>
                </a:solidFill>
                <a:latin typeface="Montserrat" pitchFamily="2" charset="77"/>
                <a:hlinkClick r:id="rId6"/>
              </a:rPr>
              <a:t>www.terranova-instruments.com</a:t>
            </a:r>
            <a:endParaRPr lang="en-US" sz="1200" dirty="0">
              <a:solidFill>
                <a:srgbClr val="3C4B5E"/>
              </a:solidFill>
              <a:latin typeface="Montserrat" pitchFamily="2" charset="77"/>
            </a:endParaRPr>
          </a:p>
          <a:p>
            <a:pPr algn="l">
              <a:buNone/>
            </a:pPr>
            <a:r>
              <a:rPr lang="en-US" sz="1200" dirty="0">
                <a:solidFill>
                  <a:srgbClr val="3C4B5E"/>
                </a:solidFill>
                <a:latin typeface="Montserrat" pitchFamily="2" charset="77"/>
                <a:hlinkClick r:id="rId7"/>
              </a:rPr>
              <a:t>info@terranova-instruments.com</a:t>
            </a:r>
            <a:endParaRPr lang="en-US" sz="1200" dirty="0">
              <a:solidFill>
                <a:srgbClr val="3C4B5E"/>
              </a:solidFill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AADBB9-F31F-2CDB-9CAB-93772D822E99}"/>
              </a:ext>
            </a:extLst>
          </p:cNvPr>
          <p:cNvSpPr txBox="1"/>
          <p:nvPr/>
        </p:nvSpPr>
        <p:spPr>
          <a:xfrm>
            <a:off x="399874" y="934278"/>
            <a:ext cx="2103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600" b="1" dirty="0">
                <a:solidFill>
                  <a:srgbClr val="3C4B5E"/>
                </a:solidFill>
                <a:latin typeface="Montserrat" pitchFamily="2" charset="77"/>
              </a:rPr>
              <a:t>OUR CONTACTS</a:t>
            </a:r>
            <a:endParaRPr lang="en-US" sz="1600" dirty="0">
              <a:solidFill>
                <a:srgbClr val="3C4B5E"/>
              </a:solidFill>
              <a:latin typeface="Montserrat" pitchFamily="2" charset="77"/>
            </a:endParaRPr>
          </a:p>
        </p:txBody>
      </p:sp>
      <p:pic>
        <p:nvPicPr>
          <p:cNvPr id="11" name="Picture 10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8A7C16C1-84D4-D882-D288-CA8A37B05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874" y="311760"/>
            <a:ext cx="1956629" cy="3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15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398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E75FE-658A-D2A4-E3F6-9E2FC9137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882EE9B-2E18-86CB-D1AF-17B937427276}"/>
              </a:ext>
            </a:extLst>
          </p:cNvPr>
          <p:cNvSpPr txBox="1"/>
          <p:nvPr/>
        </p:nvSpPr>
        <p:spPr>
          <a:xfrm>
            <a:off x="399875" y="1858650"/>
            <a:ext cx="39181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Combining Italian manufacturing traditions and quality with local expertise, we create reliable measurement solutions for Kazakhstan’s industry.</a:t>
            </a:r>
            <a:br>
              <a:rPr lang="en-US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</a:br>
            <a:endParaRPr lang="ru-RU" u="none" strike="noStrike" dirty="0">
              <a:solidFill>
                <a:srgbClr val="3C4B5E"/>
              </a:solidFill>
              <a:effectLst/>
              <a:latin typeface="Montserrat" pitchFamily="2" charset="77"/>
            </a:endParaRPr>
          </a:p>
          <a:p>
            <a:pPr algn="l"/>
            <a:r>
              <a:rPr lang="en-US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Our goal – </a:t>
            </a:r>
            <a:r>
              <a:rPr lang="en-US" b="1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Localization, Development, Partnership</a:t>
            </a:r>
            <a:endParaRPr lang="ru-RU" b="1" u="none" strike="noStrike" dirty="0">
              <a:solidFill>
                <a:srgbClr val="3C4B5E"/>
              </a:solidFill>
              <a:effectLst/>
              <a:latin typeface="Montserrat" pitchFamily="2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A198E3E-4CB4-3ECD-CDE7-C556C34522B6}"/>
              </a:ext>
            </a:extLst>
          </p:cNvPr>
          <p:cNvCxnSpPr>
            <a:cxnSpLocks/>
          </p:cNvCxnSpPr>
          <p:nvPr/>
        </p:nvCxnSpPr>
        <p:spPr>
          <a:xfrm>
            <a:off x="399874" y="852736"/>
            <a:ext cx="8341894" cy="0"/>
          </a:xfrm>
          <a:prstGeom prst="line">
            <a:avLst/>
          </a:prstGeom>
          <a:ln w="28575">
            <a:solidFill>
              <a:srgbClr val="0C66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BAE6A2A-A9B3-8634-36C6-E4CDF82794F4}"/>
              </a:ext>
            </a:extLst>
          </p:cNvPr>
          <p:cNvSpPr txBox="1"/>
          <p:nvPr/>
        </p:nvSpPr>
        <p:spPr>
          <a:xfrm>
            <a:off x="371615" y="1158460"/>
            <a:ext cx="4572000" cy="486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3C4B5E"/>
                </a:solidFill>
                <a:latin typeface="Montserrat" pitchFamily="2" charset="77"/>
                <a:ea typeface="MS Gothic" panose="020B0609070205080204" pitchFamily="49" charset="-128"/>
                <a:cs typeface="Times New Roman" panose="02020603050405020304" pitchFamily="18" charset="0"/>
              </a:rPr>
              <a:t>OUR</a:t>
            </a:r>
            <a:r>
              <a:rPr lang="en-US" sz="2400" b="1" dirty="0">
                <a:solidFill>
                  <a:srgbClr val="3C4B5E"/>
                </a:solidFill>
                <a:effectLst/>
                <a:latin typeface="Montserrat" pitchFamily="2" charset="77"/>
                <a:ea typeface="MS Gothic" panose="020B0609070205080204" pitchFamily="49" charset="-128"/>
                <a:cs typeface="Times New Roman" panose="02020603050405020304" pitchFamily="18" charset="0"/>
              </a:rPr>
              <a:t> VISION</a:t>
            </a:r>
            <a:endParaRPr lang="en-KZ" sz="2400" b="1" dirty="0">
              <a:solidFill>
                <a:srgbClr val="3C4B5E"/>
              </a:solidFill>
              <a:effectLst/>
              <a:latin typeface="Montserrat" pitchFamily="2" charset="77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F86D773-D88D-FEB9-F867-4EEA574F8129}"/>
              </a:ext>
            </a:extLst>
          </p:cNvPr>
          <p:cNvSpPr>
            <a:spLocks noChangeAspect="1"/>
          </p:cNvSpPr>
          <p:nvPr/>
        </p:nvSpPr>
        <p:spPr>
          <a:xfrm>
            <a:off x="5680290" y="1945167"/>
            <a:ext cx="826657" cy="82665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28B338-7A7A-75D5-5F21-4862ABEF3371}"/>
              </a:ext>
            </a:extLst>
          </p:cNvPr>
          <p:cNvSpPr txBox="1"/>
          <p:nvPr/>
        </p:nvSpPr>
        <p:spPr>
          <a:xfrm>
            <a:off x="7080046" y="3492784"/>
            <a:ext cx="15359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1400" i="1" dirty="0">
                <a:solidFill>
                  <a:srgbClr val="3C4B5E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" panose="02020502070401020303" pitchFamily="18" charset="0"/>
              </a:rPr>
              <a:t>Victor Hugo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03138C-AB89-3D62-8C2F-2146AFECF39F}"/>
              </a:ext>
            </a:extLst>
          </p:cNvPr>
          <p:cNvSpPr txBox="1"/>
          <p:nvPr/>
        </p:nvSpPr>
        <p:spPr>
          <a:xfrm>
            <a:off x="6093619" y="2071688"/>
            <a:ext cx="2578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it-IT" sz="2400" i="1" dirty="0">
                <a:solidFill>
                  <a:srgbClr val="3C4B5E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" panose="02020502070401020303" pitchFamily="18" charset="0"/>
              </a:rPr>
              <a:t>Concision in style,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it-IT" sz="2400" i="1" dirty="0">
                <a:solidFill>
                  <a:srgbClr val="3C4B5E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" panose="02020502070401020303" pitchFamily="18" charset="0"/>
              </a:rPr>
              <a:t>precision in thought,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it-IT" sz="2400" i="1" dirty="0">
                <a:solidFill>
                  <a:srgbClr val="3C4B5E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" panose="02020502070401020303" pitchFamily="18" charset="0"/>
              </a:rPr>
              <a:t>decision in life.</a:t>
            </a:r>
          </a:p>
        </p:txBody>
      </p:sp>
      <p:pic>
        <p:nvPicPr>
          <p:cNvPr id="11" name="Picture 10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2ADCAB7A-125F-72CC-CA91-8F4F19B78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74" y="311760"/>
            <a:ext cx="1956629" cy="3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27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A36B3-10F3-5A32-C9DD-C5FDA7410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6976736-4425-4878-2099-9AA9F054AC34}"/>
              </a:ext>
            </a:extLst>
          </p:cNvPr>
          <p:cNvCxnSpPr>
            <a:cxnSpLocks/>
          </p:cNvCxnSpPr>
          <p:nvPr/>
        </p:nvCxnSpPr>
        <p:spPr>
          <a:xfrm>
            <a:off x="399874" y="852736"/>
            <a:ext cx="8341894" cy="0"/>
          </a:xfrm>
          <a:prstGeom prst="line">
            <a:avLst/>
          </a:prstGeom>
          <a:ln w="28575">
            <a:solidFill>
              <a:srgbClr val="0C66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FB28FC6-84B1-360F-EA0B-1C49F57CF214}"/>
              </a:ext>
            </a:extLst>
          </p:cNvPr>
          <p:cNvSpPr txBox="1"/>
          <p:nvPr/>
        </p:nvSpPr>
        <p:spPr>
          <a:xfrm>
            <a:off x="435593" y="1241946"/>
            <a:ext cx="7967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altLang="it-IT" sz="1400" b="1" dirty="0">
                <a:solidFill>
                  <a:srgbClr val="3C4B5E"/>
                </a:solidFill>
                <a:latin typeface="Montserrat" pitchFamily="2" charset="77"/>
              </a:rPr>
              <a:t>Terranova®</a:t>
            </a:r>
            <a:r>
              <a:rPr lang="en-GB" sz="1400" b="1" dirty="0">
                <a:solidFill>
                  <a:srgbClr val="3C4B5E"/>
                </a:solidFill>
                <a:latin typeface="Montserrat" pitchFamily="2" charset="77"/>
              </a:rPr>
              <a:t> is a group </a:t>
            </a:r>
            <a:r>
              <a:rPr lang="en-GB" sz="1400" dirty="0">
                <a:solidFill>
                  <a:srgbClr val="3C4B5E"/>
                </a:solidFill>
                <a:latin typeface="Montserrat" pitchFamily="2" charset="77"/>
              </a:rPr>
              <a:t>gathering the oldest and most historical Italian Brands of Process Instrumentation.</a:t>
            </a:r>
            <a:endParaRPr lang="en-US" dirty="0">
              <a:solidFill>
                <a:srgbClr val="3C4B5E"/>
              </a:solidFill>
              <a:latin typeface="Montserrat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6444FB-24E5-0034-17A8-9B1158037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114" y="1742782"/>
            <a:ext cx="2156571" cy="143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660451-7EC1-E506-EB38-BF9D1254F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33" y="1932631"/>
            <a:ext cx="2092492" cy="1254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308F4D-7639-0267-F85D-7969D8B4C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575" y="1837657"/>
            <a:ext cx="2019300" cy="1295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B61C36-0163-C54F-0636-D1B287E0DB49}"/>
              </a:ext>
            </a:extLst>
          </p:cNvPr>
          <p:cNvSpPr txBox="1"/>
          <p:nvPr/>
        </p:nvSpPr>
        <p:spPr>
          <a:xfrm>
            <a:off x="552903" y="3200817"/>
            <a:ext cx="2377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en-GB" altLang="it-IT" sz="1200" dirty="0" err="1">
                <a:solidFill>
                  <a:srgbClr val="3C4B5E"/>
                </a:solidFill>
                <a:latin typeface="Montserrat" pitchFamily="2" charset="77"/>
              </a:rPr>
              <a:t>Spriano</a:t>
            </a:r>
            <a:r>
              <a:rPr lang="en-GB" altLang="it-IT" sz="1200" dirty="0">
                <a:solidFill>
                  <a:srgbClr val="3C4B5E"/>
                </a:solidFill>
                <a:latin typeface="Montserrat" pitchFamily="2" charset="77"/>
              </a:rPr>
              <a:t>® began its activity with the manufacture of the first pressure, temperature gauges, and pneumatic devices for Oil &amp; Gas and rubber Industry.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D87891-6F98-2E48-6E8B-1F97AF52DFC8}"/>
              </a:ext>
            </a:extLst>
          </p:cNvPr>
          <p:cNvSpPr txBox="1"/>
          <p:nvPr/>
        </p:nvSpPr>
        <p:spPr>
          <a:xfrm>
            <a:off x="3341114" y="3200819"/>
            <a:ext cx="23778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rgbClr val="3C4B5E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Valcom® started with the designing and manufacturing of measurement and control instruments with specific expertise in the Pulp &amp; Paper Industry.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58B6F-B265-645E-8460-B4F85DA2CF45}"/>
              </a:ext>
            </a:extLst>
          </p:cNvPr>
          <p:cNvSpPr txBox="1"/>
          <p:nvPr/>
        </p:nvSpPr>
        <p:spPr>
          <a:xfrm>
            <a:off x="6179344" y="3200818"/>
            <a:ext cx="2377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en-GB" altLang="it-IT" sz="1200" dirty="0">
                <a:solidFill>
                  <a:srgbClr val="3C4B5E"/>
                </a:solidFill>
                <a:latin typeface="Montserrat" pitchFamily="2" charset="77"/>
              </a:rPr>
              <a:t>Mec-Rela® engineered and manufactured a complete line of Control Valves providing effective solutions for Industrial applications in extremely harsh conditions</a:t>
            </a:r>
          </a:p>
        </p:txBody>
      </p:sp>
      <p:pic>
        <p:nvPicPr>
          <p:cNvPr id="4" name="Picture 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A9E8D359-B8DC-E833-B9A3-20AE31A31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874" y="311760"/>
            <a:ext cx="1956629" cy="3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71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29205-D25E-51F2-7119-AE8D11F59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340089F-6293-CB9E-668E-B6553FE7E942}"/>
              </a:ext>
            </a:extLst>
          </p:cNvPr>
          <p:cNvCxnSpPr>
            <a:cxnSpLocks/>
          </p:cNvCxnSpPr>
          <p:nvPr/>
        </p:nvCxnSpPr>
        <p:spPr>
          <a:xfrm>
            <a:off x="399874" y="852736"/>
            <a:ext cx="8341894" cy="0"/>
          </a:xfrm>
          <a:prstGeom prst="line">
            <a:avLst/>
          </a:prstGeom>
          <a:ln w="28575">
            <a:solidFill>
              <a:srgbClr val="0C66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2476CAC-1404-E48B-EAD6-62D3EA5BBD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639" y="959255"/>
            <a:ext cx="3154363" cy="509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7E5144-3079-842D-A6AB-C760CB02AD45}"/>
              </a:ext>
            </a:extLst>
          </p:cNvPr>
          <p:cNvSpPr txBox="1"/>
          <p:nvPr/>
        </p:nvSpPr>
        <p:spPr>
          <a:xfrm>
            <a:off x="920187" y="1695127"/>
            <a:ext cx="1637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7200" b="1" i="1" u="none" strike="noStrike" dirty="0">
                <a:solidFill>
                  <a:srgbClr val="FF0000"/>
                </a:solidFill>
                <a:effectLst/>
                <a:latin typeface="Aptos Black" panose="020B0004020202020204" pitchFamily="34" charset="0"/>
                <a:ea typeface="ADLaM Display" panose="02010000000000000000" pitchFamily="2" charset="77"/>
                <a:cs typeface="Eras Medium ITC" panose="020F0502020204030204" pitchFamily="34" charset="0"/>
              </a:rPr>
              <a:t>8,5</a:t>
            </a:r>
            <a:endParaRPr lang="ru-RU" sz="2000" b="1" i="1" u="none" strike="noStrike" dirty="0">
              <a:solidFill>
                <a:srgbClr val="FF0000"/>
              </a:solidFill>
              <a:effectLst/>
              <a:latin typeface="Aptos Black" panose="020B0004020202020204" pitchFamily="34" charset="0"/>
              <a:ea typeface="ADLaM Display" panose="02010000000000000000" pitchFamily="2" charset="77"/>
              <a:cs typeface="Eras Medium ITC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F0E38-22CF-B257-FEA2-5D00859C1626}"/>
              </a:ext>
            </a:extLst>
          </p:cNvPr>
          <p:cNvSpPr txBox="1"/>
          <p:nvPr/>
        </p:nvSpPr>
        <p:spPr>
          <a:xfrm>
            <a:off x="3653704" y="1695127"/>
            <a:ext cx="1834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7200" b="1" i="1" u="none" strike="noStrike" dirty="0">
                <a:solidFill>
                  <a:srgbClr val="FF0000"/>
                </a:solidFill>
                <a:effectLst/>
                <a:latin typeface="Aptos Black" panose="020B0004020202020204" pitchFamily="34" charset="0"/>
              </a:rPr>
              <a:t>150</a:t>
            </a:r>
            <a:endParaRPr lang="ru-RU" sz="2000" b="1" i="1" u="none" strike="noStrike" dirty="0">
              <a:solidFill>
                <a:srgbClr val="FF0000"/>
              </a:solidFill>
              <a:effectLst/>
              <a:latin typeface="Aptos Black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3B9307-B7C7-2BBF-5710-74DC3A331DEE}"/>
              </a:ext>
            </a:extLst>
          </p:cNvPr>
          <p:cNvSpPr txBox="1"/>
          <p:nvPr/>
        </p:nvSpPr>
        <p:spPr>
          <a:xfrm>
            <a:off x="6584177" y="1721305"/>
            <a:ext cx="1834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7200" b="1" i="1" u="none" strike="noStrike" dirty="0">
                <a:solidFill>
                  <a:srgbClr val="FF0000"/>
                </a:solidFill>
                <a:effectLst/>
                <a:latin typeface="Aptos Black" panose="020B0004020202020204" pitchFamily="34" charset="0"/>
              </a:rPr>
              <a:t>13</a:t>
            </a:r>
            <a:r>
              <a:rPr lang="en-US" sz="7200" b="1" i="1" u="none" strike="noStrike" dirty="0">
                <a:solidFill>
                  <a:srgbClr val="FF0000"/>
                </a:solidFill>
                <a:effectLst/>
                <a:latin typeface="Aptos Black" panose="020B0004020202020204" pitchFamily="34" charset="0"/>
              </a:rPr>
              <a:t>5</a:t>
            </a:r>
            <a:endParaRPr lang="ru-RU" sz="2000" b="1" i="1" u="none" strike="noStrike" dirty="0">
              <a:solidFill>
                <a:srgbClr val="FF0000"/>
              </a:solidFill>
              <a:effectLst/>
              <a:latin typeface="Aptos Black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9C1E7E-C56A-F858-BE4E-30B5FAF5BD3B}"/>
              </a:ext>
            </a:extLst>
          </p:cNvPr>
          <p:cNvSpPr txBox="1"/>
          <p:nvPr/>
        </p:nvSpPr>
        <p:spPr>
          <a:xfrm>
            <a:off x="371615" y="3135902"/>
            <a:ext cx="256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it-IT" sz="1600" i="1" dirty="0">
                <a:solidFill>
                  <a:srgbClr val="3C4B5E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" panose="02020502070401020303" pitchFamily="18" charset="0"/>
              </a:rPr>
              <a:t>More than 8,5% of yearly revenue reinvested in R&amp;D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B7049F-237E-8D4A-02F5-3D5DC410E0B8}"/>
              </a:ext>
            </a:extLst>
          </p:cNvPr>
          <p:cNvSpPr txBox="1"/>
          <p:nvPr/>
        </p:nvSpPr>
        <p:spPr>
          <a:xfrm>
            <a:off x="3219116" y="3135902"/>
            <a:ext cx="2703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it-IT" sz="1600" i="1" dirty="0">
                <a:solidFill>
                  <a:srgbClr val="3C4B5E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" panose="02020502070401020303" pitchFamily="18" charset="0"/>
              </a:rPr>
              <a:t>Globally over 150 years of field experience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DA8480-8F47-8A7C-95E8-B5D8C802DEEC}"/>
              </a:ext>
            </a:extLst>
          </p:cNvPr>
          <p:cNvSpPr txBox="1"/>
          <p:nvPr/>
        </p:nvSpPr>
        <p:spPr>
          <a:xfrm>
            <a:off x="6682654" y="3135902"/>
            <a:ext cx="1637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it-IT" sz="1600" i="1" dirty="0">
                <a:solidFill>
                  <a:srgbClr val="3C4B5E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" panose="02020502070401020303" pitchFamily="18" charset="0"/>
              </a:rPr>
              <a:t>135 Countries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it-IT" sz="1600" i="1" dirty="0">
                <a:solidFill>
                  <a:srgbClr val="3C4B5E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Baskerville" panose="02020502070401020303" pitchFamily="18" charset="0"/>
              </a:rPr>
              <a:t>proudly served Worldwide</a:t>
            </a:r>
          </a:p>
        </p:txBody>
      </p:sp>
      <p:pic>
        <p:nvPicPr>
          <p:cNvPr id="4" name="Picture 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2FD0846A-4BF1-C34A-4ED0-66D314E66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74" y="311760"/>
            <a:ext cx="1956629" cy="3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19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D3F95-0E10-4465-9525-9DEA73A6B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DB59DE8-BF20-3DE7-4A17-9A97919E6D0D}"/>
              </a:ext>
            </a:extLst>
          </p:cNvPr>
          <p:cNvSpPr txBox="1"/>
          <p:nvPr/>
        </p:nvSpPr>
        <p:spPr>
          <a:xfrm>
            <a:off x="334040" y="937823"/>
            <a:ext cx="5174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  <a:buNone/>
            </a:pPr>
            <a:r>
              <a:rPr lang="en-US" b="1" dirty="0">
                <a:solidFill>
                  <a:srgbClr val="3C4B5E"/>
                </a:solidFill>
                <a:effectLst/>
                <a:latin typeface="Montserrat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WHO WE ARE</a:t>
            </a:r>
          </a:p>
          <a:p>
            <a:pPr algn="l">
              <a:buNone/>
            </a:pPr>
            <a:r>
              <a:rPr lang="en-US" sz="1200" dirty="0">
                <a:solidFill>
                  <a:srgbClr val="3C4B5E"/>
                </a:solidFill>
                <a:effectLst/>
                <a:latin typeface="Montserrat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TERRANOVA Kazakhstan is a 100% Kazakhstani company.</a:t>
            </a:r>
          </a:p>
          <a:p>
            <a:pPr algn="l">
              <a:spcBef>
                <a:spcPts val="600"/>
              </a:spcBef>
              <a:buNone/>
            </a:pPr>
            <a:r>
              <a:rPr lang="en-US" sz="1200" dirty="0">
                <a:solidFill>
                  <a:srgbClr val="3C4B5E"/>
                </a:solidFill>
                <a:effectLst/>
                <a:latin typeface="Montserrat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It is the official and exclusive representative of TERRANOVA </a:t>
            </a:r>
            <a:r>
              <a:rPr lang="en-US" sz="1200" dirty="0" err="1">
                <a:solidFill>
                  <a:srgbClr val="3C4B5E"/>
                </a:solidFill>
                <a:effectLst/>
                <a:latin typeface="Montserrat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Srl</a:t>
            </a:r>
            <a:r>
              <a:rPr lang="en-US" sz="1200" dirty="0">
                <a:solidFill>
                  <a:srgbClr val="3C4B5E"/>
                </a:solidFill>
                <a:effectLst/>
                <a:latin typeface="Montserrat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 (Italy) in the Republic of Kazakhstan and CIS countries.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A2CCDE7-1429-F287-4B52-F99DD3F7FC3B}"/>
              </a:ext>
            </a:extLst>
          </p:cNvPr>
          <p:cNvCxnSpPr>
            <a:cxnSpLocks/>
          </p:cNvCxnSpPr>
          <p:nvPr/>
        </p:nvCxnSpPr>
        <p:spPr>
          <a:xfrm>
            <a:off x="399874" y="852736"/>
            <a:ext cx="8341894" cy="0"/>
          </a:xfrm>
          <a:prstGeom prst="line">
            <a:avLst/>
          </a:prstGeom>
          <a:ln w="28575">
            <a:solidFill>
              <a:srgbClr val="0C66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66E5F6F-73DC-25DD-F110-CD9666F02BCA}"/>
              </a:ext>
            </a:extLst>
          </p:cNvPr>
          <p:cNvSpPr txBox="1"/>
          <p:nvPr/>
        </p:nvSpPr>
        <p:spPr>
          <a:xfrm>
            <a:off x="334040" y="2192460"/>
            <a:ext cx="8341894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  <a:buNone/>
            </a:pPr>
            <a:r>
              <a:rPr lang="en-US" b="1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WE PROVIDE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US" sz="120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Instrumentation Supply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US" sz="1200" dirty="0">
                <a:solidFill>
                  <a:srgbClr val="3C4B5E"/>
                </a:solidFill>
                <a:latin typeface="Montserrat" pitchFamily="2" charset="77"/>
              </a:rPr>
              <a:t>Engineering services</a:t>
            </a:r>
            <a:endParaRPr lang="en-US" sz="1200" u="none" strike="noStrike" dirty="0">
              <a:solidFill>
                <a:srgbClr val="3C4B5E"/>
              </a:solidFill>
              <a:effectLst/>
              <a:latin typeface="Montserrat" pitchFamily="2" charset="77"/>
            </a:endParaRPr>
          </a:p>
          <a:p>
            <a:pPr marL="285750" indent="-285750" algn="l">
              <a:buFont typeface="Wingdings" pitchFamily="2" charset="2"/>
              <a:buChar char="ü"/>
            </a:pPr>
            <a:r>
              <a:rPr lang="en-US" sz="1200" u="none" strike="noStrike" dirty="0" err="1">
                <a:solidFill>
                  <a:srgbClr val="3C4B5E"/>
                </a:solidFill>
                <a:effectLst/>
                <a:latin typeface="Montserrat" pitchFamily="2" charset="77"/>
              </a:rPr>
              <a:t>Tranings</a:t>
            </a:r>
            <a:endParaRPr lang="en-US" sz="1200" u="none" strike="noStrike" dirty="0">
              <a:solidFill>
                <a:srgbClr val="3C4B5E"/>
              </a:solidFill>
              <a:effectLst/>
              <a:latin typeface="Montserrat" pitchFamily="2" charset="77"/>
            </a:endParaRPr>
          </a:p>
          <a:p>
            <a:pPr marL="285750" indent="-285750" algn="l">
              <a:buFont typeface="Wingdings" pitchFamily="2" charset="2"/>
              <a:buChar char="ü"/>
            </a:pPr>
            <a:r>
              <a:rPr lang="en-US" sz="120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Warranty and post-warranty support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US" sz="120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Technical assistance and support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US" sz="120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Local on-site service support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OUR COMMITMENT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US" sz="120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Launch of local instrument production planned by Q2 of 2026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US" sz="120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Certification of products with ST-KZ and KZ Metrology approval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US" sz="120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Increase of Kazakhstani content share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US" sz="120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Creation of new jobs and development of engineering expertise in the country</a:t>
            </a:r>
          </a:p>
        </p:txBody>
      </p:sp>
      <p:pic>
        <p:nvPicPr>
          <p:cNvPr id="5" name="Picture 4" descr="A person in a hard hat working on a pressure gauge&#10;&#10;AI-generated content may be incorrect.">
            <a:extLst>
              <a:ext uri="{FF2B5EF4-FFF2-40B4-BE49-F238E27FC236}">
                <a16:creationId xmlns:a16="http://schemas.microsoft.com/office/drawing/2014/main" id="{D9C11481-66A9-E732-3F92-EA4003459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514" y="1014811"/>
            <a:ext cx="3139254" cy="2092836"/>
          </a:xfrm>
          <a:prstGeom prst="rect">
            <a:avLst/>
          </a:prstGeom>
        </p:spPr>
      </p:pic>
      <p:pic>
        <p:nvPicPr>
          <p:cNvPr id="6" name="Picture 5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BA296282-BBB3-D0E1-1CAF-8777305A5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74" y="311760"/>
            <a:ext cx="1956629" cy="3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48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A6B16-4124-57E0-EE11-5FC037068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F900F20-1203-8F61-ED12-E2FEB64E03B6}"/>
              </a:ext>
            </a:extLst>
          </p:cNvPr>
          <p:cNvSpPr txBox="1"/>
          <p:nvPr/>
        </p:nvSpPr>
        <p:spPr>
          <a:xfrm>
            <a:off x="371615" y="1290853"/>
            <a:ext cx="83418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it-IT" sz="1400" b="1" i="0" dirty="0">
                <a:solidFill>
                  <a:srgbClr val="3C4B5E"/>
                </a:solidFill>
                <a:latin typeface="Montserrat" pitchFamily="2" charset="77"/>
              </a:rPr>
              <a:t>Terranova®</a:t>
            </a:r>
            <a:r>
              <a:rPr lang="en-GB" altLang="it-IT" sz="1400" i="0" dirty="0">
                <a:solidFill>
                  <a:srgbClr val="3C4B5E"/>
                </a:solidFill>
                <a:latin typeface="Montserrat" pitchFamily="2" charset="77"/>
              </a:rPr>
              <a:t> designs, develop and manufactures process instrumentation.</a:t>
            </a:r>
            <a:endParaRPr lang="ru-RU" altLang="it-IT" dirty="0">
              <a:solidFill>
                <a:srgbClr val="3C4B5E"/>
              </a:solidFill>
              <a:latin typeface="Montserrat" pitchFamily="2" charset="77"/>
            </a:endParaRPr>
          </a:p>
          <a:p>
            <a:pPr algn="ctr">
              <a:spcBef>
                <a:spcPts val="1200"/>
              </a:spcBef>
            </a:pPr>
            <a:r>
              <a:rPr lang="en-US" altLang="it-IT" sz="1400" i="0" dirty="0">
                <a:solidFill>
                  <a:srgbClr val="3C4B5E"/>
                </a:solidFill>
                <a:latin typeface="Montserrat" pitchFamily="2" charset="77"/>
              </a:rPr>
              <a:t>Our first-in-class products are used for many applications globally, thanks to our attitude in developing tailor-made solutions.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F524595-3148-C084-C782-B29A02B64299}"/>
              </a:ext>
            </a:extLst>
          </p:cNvPr>
          <p:cNvCxnSpPr>
            <a:cxnSpLocks/>
          </p:cNvCxnSpPr>
          <p:nvPr/>
        </p:nvCxnSpPr>
        <p:spPr>
          <a:xfrm>
            <a:off x="399874" y="852736"/>
            <a:ext cx="8341894" cy="0"/>
          </a:xfrm>
          <a:prstGeom prst="line">
            <a:avLst/>
          </a:prstGeom>
          <a:ln w="28575">
            <a:solidFill>
              <a:srgbClr val="0C66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6FC0FC8-9F44-BAAE-1A2C-F5957A4EB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01" y="2737234"/>
            <a:ext cx="1497277" cy="1569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DC86FF-BB99-E067-D359-1BCEE9A590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082" y="2864949"/>
            <a:ext cx="1559689" cy="14421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82F507-7D0E-5BE2-8C74-787B327B2B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463" y="2769944"/>
            <a:ext cx="1482445" cy="1540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940A84-E6C1-2FB2-14F1-56B31F71BA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490" y="2613375"/>
            <a:ext cx="1357150" cy="16937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7E40BD-41CA-F15F-5942-840EBA7FF97C}"/>
              </a:ext>
            </a:extLst>
          </p:cNvPr>
          <p:cNvSpPr txBox="1"/>
          <p:nvPr/>
        </p:nvSpPr>
        <p:spPr>
          <a:xfrm>
            <a:off x="427531" y="2125049"/>
            <a:ext cx="18781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100" dirty="0">
                <a:solidFill>
                  <a:srgbClr val="3C4B5E"/>
                </a:solidFill>
                <a:latin typeface="Montserrat" pitchFamily="2" charset="77"/>
                <a:ea typeface="Microsoft Sans Serif" panose="020B0604020202020204" pitchFamily="34" charset="0"/>
                <a:cs typeface="Times New Roman" panose="02020603050405020304" pitchFamily="18" charset="0"/>
              </a:rPr>
              <a:t>Pressure, level, temperature, and flow transmitters</a:t>
            </a:r>
            <a:endParaRPr lang="en-KZ" sz="1100" dirty="0">
              <a:solidFill>
                <a:srgbClr val="3C4B5E"/>
              </a:solidFill>
              <a:effectLst/>
              <a:latin typeface="Montserrat" pitchFamily="2" charset="77"/>
              <a:ea typeface="Microsoft Sans Serif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6E269B-FE7E-08D3-430C-3311B377626F}"/>
              </a:ext>
            </a:extLst>
          </p:cNvPr>
          <p:cNvSpPr txBox="1"/>
          <p:nvPr/>
        </p:nvSpPr>
        <p:spPr>
          <a:xfrm>
            <a:off x="2478422" y="2199572"/>
            <a:ext cx="18781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100" dirty="0">
                <a:solidFill>
                  <a:srgbClr val="3C4B5E"/>
                </a:solidFill>
                <a:latin typeface="Montserrat" pitchFamily="2" charset="77"/>
                <a:ea typeface="Microsoft Sans Serif" panose="020B0604020202020204" pitchFamily="34" charset="0"/>
                <a:cs typeface="Times New Roman" panose="02020603050405020304" pitchFamily="18" charset="0"/>
              </a:rPr>
              <a:t>Gauges for pressure, level, and temperature</a:t>
            </a:r>
            <a:endParaRPr lang="en-KZ" sz="1100" dirty="0">
              <a:solidFill>
                <a:srgbClr val="3C4B5E"/>
              </a:solidFill>
              <a:effectLst/>
              <a:latin typeface="Montserrat" pitchFamily="2" charset="77"/>
              <a:ea typeface="Microsoft Sans Serif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5DEB9E-292A-04BB-A36F-E87F6CC143C1}"/>
              </a:ext>
            </a:extLst>
          </p:cNvPr>
          <p:cNvSpPr txBox="1"/>
          <p:nvPr/>
        </p:nvSpPr>
        <p:spPr>
          <a:xfrm>
            <a:off x="4859085" y="2292688"/>
            <a:ext cx="1635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100" dirty="0">
                <a:solidFill>
                  <a:srgbClr val="3C4B5E"/>
                </a:solidFill>
                <a:latin typeface="Montserrat" pitchFamily="2" charset="77"/>
                <a:ea typeface="Microsoft Sans Serif" panose="020B0604020202020204" pitchFamily="34" charset="0"/>
                <a:cs typeface="Times New Roman" panose="02020603050405020304" pitchFamily="18" charset="0"/>
              </a:rPr>
              <a:t>Switches</a:t>
            </a:r>
            <a:endParaRPr lang="en-KZ" sz="1100" dirty="0">
              <a:solidFill>
                <a:srgbClr val="3C4B5E"/>
              </a:solidFill>
              <a:effectLst/>
              <a:latin typeface="Montserrat" pitchFamily="2" charset="77"/>
              <a:ea typeface="Microsoft Sans Serif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111B4C-E4E8-362D-43FE-AB21C9C0E76F}"/>
              </a:ext>
            </a:extLst>
          </p:cNvPr>
          <p:cNvSpPr txBox="1"/>
          <p:nvPr/>
        </p:nvSpPr>
        <p:spPr>
          <a:xfrm>
            <a:off x="6777548" y="2293348"/>
            <a:ext cx="1635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100" dirty="0">
                <a:solidFill>
                  <a:srgbClr val="3C4B5E"/>
                </a:solidFill>
                <a:latin typeface="Montserrat" pitchFamily="2" charset="77"/>
                <a:ea typeface="Microsoft Sans Serif" panose="020B0604020202020204" pitchFamily="34" charset="0"/>
                <a:cs typeface="Times New Roman" panose="02020603050405020304" pitchFamily="18" charset="0"/>
              </a:rPr>
              <a:t>Control Valves</a:t>
            </a:r>
            <a:endParaRPr lang="en-KZ" sz="1100" dirty="0">
              <a:solidFill>
                <a:srgbClr val="3C4B5E"/>
              </a:solidFill>
              <a:effectLst/>
              <a:latin typeface="Montserrat" pitchFamily="2" charset="77"/>
              <a:ea typeface="Microsoft Sans Serif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A94F717-2ED6-6B26-AE6C-06C3F01DDA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79837" y="4390066"/>
            <a:ext cx="2925445" cy="375285"/>
            <a:chOff x="5655" y="5220"/>
            <a:chExt cx="4607" cy="5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B188A30-EA55-E55D-3DCB-FDC1D03130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55" y="5220"/>
              <a:ext cx="4010" cy="591"/>
              <a:chOff x="5896" y="4717"/>
              <a:chExt cx="4010" cy="59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29F42CB-B3AD-37AB-7333-5144AB5A8E1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7" y="4734"/>
                <a:ext cx="1116" cy="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3048BCBC-7A09-4D62-E675-C99CCE039854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3" y="4761"/>
                <a:ext cx="543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11816F9-A5EB-30CD-B92F-4599955B7C91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23" y="4717"/>
                <a:ext cx="362" cy="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63BB92C-A74C-977E-B781-70D6DA1749E8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5" y="4764"/>
                <a:ext cx="471" cy="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EC1A516-9E1E-0D13-5199-041AEA7BEBE3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6" y="4717"/>
                <a:ext cx="646" cy="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5AB0ACC-EF3D-08DC-5726-89D9FBE80C79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1" y="4734"/>
                <a:ext cx="569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0248707-B1A3-E452-E15D-CCFA5CC83B66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7" y="5247"/>
              <a:ext cx="525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89192EEC-A4C5-7D2F-FA43-40218996212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810" y="4427326"/>
            <a:ext cx="314552" cy="2740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5E5042B-9E41-73BB-24B9-0A9E9253DEC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908" y="4354917"/>
            <a:ext cx="410210" cy="392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5BB176-8A98-981E-9A6B-9A191057C9C3}"/>
              </a:ext>
            </a:extLst>
          </p:cNvPr>
          <p:cNvSpPr txBox="1"/>
          <p:nvPr/>
        </p:nvSpPr>
        <p:spPr>
          <a:xfrm>
            <a:off x="371614" y="959255"/>
            <a:ext cx="1555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b="1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PRODUCTS</a:t>
            </a:r>
          </a:p>
        </p:txBody>
      </p:sp>
      <p:pic>
        <p:nvPicPr>
          <p:cNvPr id="8" name="Picture 7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50BED6C6-4514-5E66-B445-0CCEEEADA5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9874" y="311760"/>
            <a:ext cx="1956629" cy="3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51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98777-4BDD-9147-10A8-2C04B034B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2F5B30D-D79A-C63F-5D00-EC2EE4B8D594}"/>
              </a:ext>
            </a:extLst>
          </p:cNvPr>
          <p:cNvCxnSpPr>
            <a:cxnSpLocks/>
          </p:cNvCxnSpPr>
          <p:nvPr/>
        </p:nvCxnSpPr>
        <p:spPr>
          <a:xfrm>
            <a:off x="399874" y="852736"/>
            <a:ext cx="8341894" cy="0"/>
          </a:xfrm>
          <a:prstGeom prst="line">
            <a:avLst/>
          </a:prstGeom>
          <a:ln w="28575">
            <a:solidFill>
              <a:srgbClr val="0C66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FD04D46-523A-3D98-0EAA-AAABAF7C44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57276" y="4673755"/>
            <a:ext cx="2487527" cy="319108"/>
            <a:chOff x="5655" y="5220"/>
            <a:chExt cx="4607" cy="59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B3BF5F2-81AB-2D9F-6107-2E83B0169C0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55" y="5220"/>
              <a:ext cx="4010" cy="591"/>
              <a:chOff x="5896" y="4717"/>
              <a:chExt cx="4010" cy="59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1EDF8B2-CADC-73B8-84FA-071B5186F63E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7" y="4734"/>
                <a:ext cx="1116" cy="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25C942F-D01A-38A9-EB3C-3F1315F35F7B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3" y="4761"/>
                <a:ext cx="543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69435CF-BAB4-9FE1-25E5-68DF043D8586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23" y="4717"/>
                <a:ext cx="362" cy="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C09C451-8A8A-1810-4F2B-40EFB8528E06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5" y="4764"/>
                <a:ext cx="471" cy="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565D21F-F0F2-E9CE-7B8E-5D07FF701C3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6" y="4717"/>
                <a:ext cx="646" cy="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F8FEA36-AD5F-5826-50C9-98C78A7CCC5D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1" y="4734"/>
                <a:ext cx="569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3B27CE2-FCD6-F2E8-35CD-23B875B1D9B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7" y="5247"/>
              <a:ext cx="525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C1242BA5-6270-0CE5-8DAF-54853A27B1D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222" y="4697513"/>
            <a:ext cx="242223" cy="2110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484CF5B-F153-32F2-B753-03AF4029B9E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88" y="4654335"/>
            <a:ext cx="283575" cy="27159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FD979C-96A0-A0DB-BF26-6DF7953B2BE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032" y="919936"/>
            <a:ext cx="1861231" cy="154051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1623F40-6D29-D8E8-47A4-C090B2983A16}"/>
              </a:ext>
            </a:extLst>
          </p:cNvPr>
          <p:cNvSpPr txBox="1"/>
          <p:nvPr/>
        </p:nvSpPr>
        <p:spPr>
          <a:xfrm>
            <a:off x="342561" y="1084576"/>
            <a:ext cx="42844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b="1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INSTRUMENTS FOR OIL &amp; GAS INDUSTRIAL APPLICATION</a:t>
            </a:r>
            <a:endParaRPr lang="ru-RU" b="1" i="0" u="none" strike="noStrike" dirty="0">
              <a:solidFill>
                <a:srgbClr val="3C4B5E"/>
              </a:solidFill>
              <a:effectLst/>
              <a:latin typeface="Montserrat" pitchFamily="2" charset="77"/>
            </a:endParaRPr>
          </a:p>
          <a:p>
            <a:pPr algn="l"/>
            <a:endParaRPr lang="ru-RU" sz="1200" dirty="0">
              <a:solidFill>
                <a:srgbClr val="3C4B5E"/>
              </a:solidFill>
              <a:latin typeface="Montserrat" pitchFamily="2" charset="77"/>
            </a:endParaRPr>
          </a:p>
          <a:p>
            <a:pPr marL="171450" indent="-171450" algn="l">
              <a:buFont typeface="Wingdings" pitchFamily="2" charset="2"/>
              <a:buChar char="ü"/>
            </a:pPr>
            <a:r>
              <a:rPr lang="en-US" sz="1200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Built-in microprocessor for signal processing, HART® 7 communication protocol, and standard 4÷20 mA analog output </a:t>
            </a:r>
            <a:endParaRPr lang="ru-RU" sz="1200" b="0" i="0" u="none" strike="noStrike" dirty="0">
              <a:solidFill>
                <a:srgbClr val="3C4B5E"/>
              </a:solidFill>
              <a:effectLst/>
              <a:latin typeface="Montserrat" pitchFamily="2" charset="77"/>
            </a:endParaRPr>
          </a:p>
          <a:p>
            <a:pPr marL="171450" indent="-171450" algn="l">
              <a:buFont typeface="Wingdings" pitchFamily="2" charset="2"/>
              <a:buChar char="ü"/>
            </a:pPr>
            <a:r>
              <a:rPr lang="en-US" sz="1200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High pressure ratings up to 1000 bar</a:t>
            </a:r>
          </a:p>
          <a:p>
            <a:pPr marL="171450" indent="-171450" algn="l">
              <a:buFont typeface="Wingdings" pitchFamily="2" charset="2"/>
              <a:buChar char="ü"/>
            </a:pPr>
            <a:r>
              <a:rPr lang="en-US" sz="1200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Dual 16-bit input for differential signals from analog sensors (Piezoresistive, Pt100, photodiodes, etc.)</a:t>
            </a:r>
            <a:endParaRPr lang="ru-RU" sz="1200" b="0" i="0" u="none" strike="noStrike" dirty="0">
              <a:solidFill>
                <a:srgbClr val="3C4B5E"/>
              </a:solidFill>
              <a:effectLst/>
              <a:latin typeface="Montserrat" pitchFamily="2" charset="77"/>
            </a:endParaRPr>
          </a:p>
          <a:p>
            <a:pPr marL="171450" indent="-171450" algn="l">
              <a:buFont typeface="Wingdings" pitchFamily="2" charset="2"/>
              <a:buChar char="ü"/>
            </a:pPr>
            <a:r>
              <a:rPr lang="en-US" sz="1200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High accuracy up to 0.075 % FS</a:t>
            </a:r>
            <a:endParaRPr lang="ru-RU" sz="1200" b="0" i="0" u="none" strike="noStrike" dirty="0">
              <a:solidFill>
                <a:srgbClr val="3C4B5E"/>
              </a:solidFill>
              <a:effectLst/>
              <a:latin typeface="Montserrat" pitchFamily="2" charset="77"/>
            </a:endParaRPr>
          </a:p>
          <a:p>
            <a:pPr marL="171450" indent="-171450" algn="l">
              <a:buFont typeface="Wingdings" pitchFamily="2" charset="2"/>
              <a:buChar char="ü"/>
            </a:pPr>
            <a:r>
              <a:rPr lang="en-US" sz="1200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ATEX Exia and </a:t>
            </a:r>
            <a:r>
              <a:rPr lang="en-US" sz="1200" b="0" i="0" u="none" strike="noStrike" dirty="0" err="1">
                <a:solidFill>
                  <a:srgbClr val="3C4B5E"/>
                </a:solidFill>
                <a:effectLst/>
                <a:latin typeface="Montserrat" pitchFamily="2" charset="77"/>
              </a:rPr>
              <a:t>Exd</a:t>
            </a:r>
            <a:r>
              <a:rPr lang="en-US" sz="1200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 certified</a:t>
            </a:r>
            <a:endParaRPr lang="ru-RU" sz="1200" b="0" i="0" u="none" strike="noStrike" dirty="0">
              <a:solidFill>
                <a:srgbClr val="3C4B5E"/>
              </a:solidFill>
              <a:effectLst/>
              <a:latin typeface="Montserrat" pitchFamily="2" charset="77"/>
            </a:endParaRPr>
          </a:p>
          <a:p>
            <a:pPr marL="171450" indent="-171450" algn="l">
              <a:buFont typeface="Wingdings" pitchFamily="2" charset="2"/>
              <a:buChar char="ü"/>
            </a:pPr>
            <a:r>
              <a:rPr lang="en-US" sz="1200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SIL 2 level certified</a:t>
            </a:r>
            <a:endParaRPr lang="ru-RU" sz="1200" b="0" i="0" u="none" strike="noStrike" dirty="0">
              <a:solidFill>
                <a:srgbClr val="3C4B5E"/>
              </a:solidFill>
              <a:effectLst/>
              <a:latin typeface="Montserrat" pitchFamily="2" charset="77"/>
            </a:endParaRPr>
          </a:p>
          <a:p>
            <a:pPr marL="171450" indent="-171450" algn="l">
              <a:buFont typeface="Wingdings" pitchFamily="2" charset="2"/>
              <a:buChar char="ü"/>
            </a:pPr>
            <a:r>
              <a:rPr lang="en-US" sz="1200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Fully developed in </a:t>
            </a:r>
            <a:r>
              <a:rPr lang="en-US" sz="1200" b="0" i="0" u="none" strike="noStrike" dirty="0" err="1">
                <a:solidFill>
                  <a:srgbClr val="3C4B5E"/>
                </a:solidFill>
                <a:effectLst/>
                <a:latin typeface="Montserrat" pitchFamily="2" charset="77"/>
              </a:rPr>
              <a:t>Terranova®’s</a:t>
            </a:r>
            <a:r>
              <a:rPr lang="en-US" sz="1200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 in-house Research and Development Center</a:t>
            </a:r>
            <a:endParaRPr lang="ru-RU" sz="1200" b="0" i="0" u="none" strike="noStrike" dirty="0">
              <a:solidFill>
                <a:srgbClr val="3C4B5E"/>
              </a:solidFill>
              <a:effectLst/>
              <a:latin typeface="Montserrat" pitchFamily="2" charset="77"/>
            </a:endParaRPr>
          </a:p>
          <a:p>
            <a:pPr marL="171450" indent="-171450" algn="l">
              <a:buFont typeface="Wingdings" pitchFamily="2" charset="2"/>
              <a:buChar char="ü"/>
            </a:pPr>
            <a:r>
              <a:rPr lang="en-US" sz="1200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Flexibility for custom design</a:t>
            </a:r>
          </a:p>
          <a:p>
            <a:pPr marL="171450" indent="-171450" algn="l">
              <a:buFont typeface="Wingdings" pitchFamily="2" charset="2"/>
              <a:buChar char="ü"/>
            </a:pPr>
            <a:r>
              <a:rPr lang="en-US" sz="1200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Included in the Metrological Register of the Republic of Kazakhstan</a:t>
            </a:r>
            <a:endParaRPr lang="ru-RU" sz="1200" b="0" i="0" u="none" strike="noStrike" dirty="0">
              <a:solidFill>
                <a:srgbClr val="3C4B5E"/>
              </a:solidFill>
              <a:effectLst/>
              <a:latin typeface="Montserrat" pitchFamily="2" charset="77"/>
            </a:endParaRPr>
          </a:p>
          <a:p>
            <a:pPr marL="171450" indent="-171450" algn="l">
              <a:buFont typeface="Wingdings" pitchFamily="2" charset="2"/>
              <a:buChar char="ü"/>
            </a:pPr>
            <a:r>
              <a:rPr lang="en-US" sz="1200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Certified according to TR CU 012/020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619FCFA-2369-A666-F3B1-F4E0AD4AF2B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509" y="1266893"/>
            <a:ext cx="1944259" cy="247131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277765F-9404-4A79-EEFD-D019EBFA160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773" y="2571750"/>
            <a:ext cx="1449142" cy="1767002"/>
          </a:xfrm>
          <a:prstGeom prst="rect">
            <a:avLst/>
          </a:prstGeom>
        </p:spPr>
      </p:pic>
      <p:pic>
        <p:nvPicPr>
          <p:cNvPr id="5" name="Pictur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40D4E765-BBB7-9238-0B63-6F87F84876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9874" y="311760"/>
            <a:ext cx="1956629" cy="377199"/>
          </a:xfrm>
          <a:prstGeom prst="rect">
            <a:avLst/>
          </a:prstGeom>
        </p:spPr>
      </p:pic>
      <p:pic>
        <p:nvPicPr>
          <p:cNvPr id="3" name="Immagine 52">
            <a:extLst>
              <a:ext uri="{FF2B5EF4-FFF2-40B4-BE49-F238E27FC236}">
                <a16:creationId xmlns:a16="http://schemas.microsoft.com/office/drawing/2014/main" id="{C969F5B7-6253-6500-A013-41BB523E8FE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8" t="4986" r="30499" b="4691"/>
          <a:stretch/>
        </p:blipFill>
        <p:spPr bwMode="auto">
          <a:xfrm rot="21251132">
            <a:off x="6549490" y="2544565"/>
            <a:ext cx="1078230" cy="2025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8628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F212B-332D-87BD-FF7D-65AF92683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2EB630D-1126-2EA3-0679-AAF1DD702B9A}"/>
              </a:ext>
            </a:extLst>
          </p:cNvPr>
          <p:cNvSpPr txBox="1"/>
          <p:nvPr/>
        </p:nvSpPr>
        <p:spPr>
          <a:xfrm>
            <a:off x="371614" y="1255091"/>
            <a:ext cx="83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TERRANOVA Kazakhstan</a:t>
            </a:r>
            <a:r>
              <a:rPr lang="en-US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 is an </a:t>
            </a:r>
            <a:r>
              <a:rPr lang="en-US" dirty="0">
                <a:solidFill>
                  <a:srgbClr val="3C4B5E"/>
                </a:solidFill>
                <a:latin typeface="Montserrat" pitchFamily="2" charset="77"/>
              </a:rPr>
              <a:t>exclusive</a:t>
            </a:r>
            <a:r>
              <a:rPr lang="en-US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 representative of </a:t>
            </a:r>
            <a:r>
              <a:rPr lang="en-US" b="1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TECNOMATIC</a:t>
            </a:r>
            <a:r>
              <a:rPr lang="en-US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, which is part of the </a:t>
            </a:r>
            <a:r>
              <a:rPr lang="en-US" b="1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TERRANOVA GROUP</a:t>
            </a:r>
            <a:r>
              <a:rPr lang="en-US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.</a:t>
            </a:r>
            <a:endParaRPr lang="ru-RU" dirty="0">
              <a:solidFill>
                <a:srgbClr val="3C4B5E"/>
              </a:solidFill>
              <a:latin typeface="Montserrat" pitchFamily="2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2602845-F739-2A2E-2AFA-A5DAD0DF7F47}"/>
              </a:ext>
            </a:extLst>
          </p:cNvPr>
          <p:cNvCxnSpPr>
            <a:cxnSpLocks/>
          </p:cNvCxnSpPr>
          <p:nvPr/>
        </p:nvCxnSpPr>
        <p:spPr>
          <a:xfrm>
            <a:off x="399874" y="852736"/>
            <a:ext cx="8341894" cy="0"/>
          </a:xfrm>
          <a:prstGeom prst="line">
            <a:avLst/>
          </a:prstGeom>
          <a:ln w="28575">
            <a:solidFill>
              <a:srgbClr val="0C66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BEA13CC-8B6E-36EB-0F77-5524CD9988E3}"/>
              </a:ext>
            </a:extLst>
          </p:cNvPr>
          <p:cNvSpPr txBox="1"/>
          <p:nvPr/>
        </p:nvSpPr>
        <p:spPr>
          <a:xfrm>
            <a:off x="371614" y="1884829"/>
            <a:ext cx="425785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en-US" b="1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TECNOMATIC</a:t>
            </a:r>
            <a:r>
              <a:rPr lang="en-US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 was founded in </a:t>
            </a:r>
            <a:r>
              <a:rPr lang="en-US" b="1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1962</a:t>
            </a:r>
            <a:r>
              <a:rPr lang="en-US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 and is one of the oldest European manufacturers of </a:t>
            </a:r>
            <a:r>
              <a:rPr lang="en-US" b="1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flow and temperature measurement assemblies</a:t>
            </a:r>
            <a:r>
              <a:rPr lang="en-US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 for the following sectors: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Oil and gas industry (Onshore and Offshore)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Chemical and petrochemical industry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Energy and metallurgy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3C4B5E"/>
                </a:solidFill>
                <a:effectLst/>
                <a:latin typeface="Montserrat" pitchFamily="2" charset="77"/>
              </a:rPr>
              <a:t>Fertilizers and ammonia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ACC4D1-212B-2A11-1E14-9937DCB08F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945" y="1960912"/>
            <a:ext cx="3967412" cy="16887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4AFD35-27D4-0F0B-C029-D158236B77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045" y="42701"/>
            <a:ext cx="1420312" cy="754378"/>
          </a:xfrm>
          <a:prstGeom prst="rect">
            <a:avLst/>
          </a:prstGeom>
        </p:spPr>
      </p:pic>
      <p:pic>
        <p:nvPicPr>
          <p:cNvPr id="4" name="Picture 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E05D0804-C706-CEB5-A7BB-BDF3485DE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74" y="311760"/>
            <a:ext cx="1956629" cy="3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0833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13783</TotalTime>
  <Words>710</Words>
  <Application>Microsoft Office PowerPoint</Application>
  <PresentationFormat>Экран (16:9)</PresentationFormat>
  <Paragraphs>100</Paragraphs>
  <Slides>13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ADLaM Display</vt:lpstr>
      <vt:lpstr>Aptos Black</vt:lpstr>
      <vt:lpstr>Arial</vt:lpstr>
      <vt:lpstr>Baskerville</vt:lpstr>
      <vt:lpstr>Montserrat</vt:lpstr>
      <vt:lpstr>Wingdings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YC startup, Inc.</dc:title>
  <dc:creator>Даурен Ержанулы</dc:creator>
  <cp:lastModifiedBy>Даурен Ержанулы</cp:lastModifiedBy>
  <cp:revision>54</cp:revision>
  <cp:lastPrinted>2025-04-19T12:36:45Z</cp:lastPrinted>
  <dcterms:modified xsi:type="dcterms:W3CDTF">2025-05-14T06:16:08Z</dcterms:modified>
</cp:coreProperties>
</file>